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22" r:id="rId2"/>
    <p:sldId id="983" r:id="rId3"/>
    <p:sldId id="977" r:id="rId4"/>
    <p:sldId id="294" r:id="rId5"/>
    <p:sldId id="321" r:id="rId6"/>
    <p:sldId id="296" r:id="rId7"/>
    <p:sldId id="948" r:id="rId8"/>
    <p:sldId id="949" r:id="rId9"/>
    <p:sldId id="950" r:id="rId10"/>
    <p:sldId id="951" r:id="rId11"/>
    <p:sldId id="953" r:id="rId12"/>
    <p:sldId id="952" r:id="rId13"/>
    <p:sldId id="955" r:id="rId14"/>
    <p:sldId id="956" r:id="rId15"/>
    <p:sldId id="957" r:id="rId16"/>
    <p:sldId id="943" r:id="rId17"/>
    <p:sldId id="964" r:id="rId18"/>
    <p:sldId id="966" r:id="rId19"/>
    <p:sldId id="963" r:id="rId20"/>
    <p:sldId id="959" r:id="rId21"/>
    <p:sldId id="961" r:id="rId22"/>
    <p:sldId id="960" r:id="rId23"/>
    <p:sldId id="962" r:id="rId24"/>
    <p:sldId id="967" r:id="rId25"/>
    <p:sldId id="944" r:id="rId26"/>
    <p:sldId id="984" r:id="rId27"/>
    <p:sldId id="970" r:id="rId28"/>
    <p:sldId id="971" r:id="rId29"/>
    <p:sldId id="972" r:id="rId30"/>
    <p:sldId id="945" r:id="rId31"/>
    <p:sldId id="973" r:id="rId32"/>
    <p:sldId id="974" r:id="rId33"/>
    <p:sldId id="975" r:id="rId34"/>
    <p:sldId id="981" r:id="rId35"/>
    <p:sldId id="982" r:id="rId36"/>
    <p:sldId id="979" r:id="rId37"/>
    <p:sldId id="980" r:id="rId38"/>
    <p:sldId id="976" r:id="rId39"/>
    <p:sldId id="297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>
      <p:cViewPr>
        <p:scale>
          <a:sx n="86" d="100"/>
          <a:sy n="86" d="100"/>
        </p:scale>
        <p:origin x="6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9B014-5C3F-4525-9AF0-F21AC5FCB810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11329-2AB7-4C18-8E5A-6DF71A98D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30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C1F51A-F3EA-44D5-B714-1B2E18601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66B5566-FF3E-488D-A652-29674E9EC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D3116E-B9C9-4DEF-AB57-5BAB16366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B233A5-907A-465F-AB35-A3F55AB47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1AA459-E928-4C02-9CB1-EEAC25D6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59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72DAB9-3905-4E91-AAB2-56E1F0CA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83D9431-2596-404B-ABA8-75809369E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C7A598-0E8B-431A-89BF-A738279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EB7E3F-F92F-4F13-9E0A-57D8AEA9A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293BD7-5CD6-4EDE-A552-129926A2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37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E5C40AB-A531-47B6-8729-CCA97DE974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8BFFE63-B849-4903-9C05-10C613C94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28A5BC-6B34-4054-A56A-DFD5229D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3090FF-E825-4064-B3EC-188392838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D05675-0EEA-4DEC-8509-3117F88D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96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8" cy="6855514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954408" y="5228784"/>
            <a:ext cx="3989313" cy="91265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954409" y="774663"/>
            <a:ext cx="6077816" cy="207840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rgbClr val="B2D3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108796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8" cy="6855514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933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90313" cy="68580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6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189391"/>
            <a:ext cx="10972801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2023-08-28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86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1988" cy="6855514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601" y="189391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5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18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" y="0"/>
            <a:ext cx="12190313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774957" y="3357008"/>
            <a:ext cx="5185251" cy="122385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rgbClr val="B2D31C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302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19E06-A324-454B-8C14-997BD3783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4BD725-39BC-4099-A17F-E31A1AF95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4EDE37-753A-4987-A0CA-E5037840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E5FE11-ED87-4BAF-B4CD-683EE4B8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14CC8F-62DF-493F-B827-5937C077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131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FC144-5AD3-43FF-8DA2-ADF7964F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997C62-A8F8-42E7-8238-662871578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8B2A38-78BE-4D22-BB09-CE23436D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58A141-5EF3-4AAD-88B6-49B61DDF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80BC03-D5EA-4AE1-9E71-A7BBCDE6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86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79E673-8804-4523-8950-BA9453A6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EFA01E-7171-4E03-B088-ED594540D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897094-0434-486C-BDE4-D86708A8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969F29-075D-4E5C-9EAA-B5839EB7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FACC8B-7E6F-4914-9D44-AC385EE07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89D5227-344B-45A6-8561-6D03B96C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486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7F3A6-975F-4422-85A5-0E7CAFFE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F857B8-F365-48AA-A6FE-8EC92F92C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10D2A9-7367-463C-8757-6C9CE3CC4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F6FC77D-C272-4F48-BDE8-18E9C30BE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29174A9-ED0E-4DEE-8DF3-6E672A471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5289801-C41C-484A-9B9B-1DD29769D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1B6AA24-2F0F-4678-BFB3-005C504B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8683F5-A83E-4BD0-B841-0500410A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90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ADE69-2AED-4A13-B95A-E88DB9B6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FCA92EF-7FFD-47E6-BA22-4B51AE6F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D7EDDF-656D-4AC5-9939-42B96E6C1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6EA361-F5BE-4852-AB6D-E0D49136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99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6D12874-DD9E-4DF5-BDEF-F3E52721B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934B7B4-6112-416A-901E-7C8114D5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7E8139-258E-4A26-B80B-0D2F9C05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39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316752-995F-430A-937C-288C3310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52AB1C-AAD8-4C08-8201-D848DE04B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054911F-143E-40A5-947C-E0427C640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FEE661B-5464-4081-9505-63F091C3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79EEA5-73A6-436B-BCF0-4C407B7EA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B05811-8F20-4470-9C2F-76C1EBB7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64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80FCC-BF83-4304-AD4E-CA89164A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66C9ACD-6F3A-420F-9E0A-62CB003BB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ECD7B1-35BA-49F0-AA41-CF1A6C37B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2164FF-7F13-4E46-B3C9-CE10224F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83652D-CDFE-4693-BAEF-2E6B96D8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B8C996-7B77-408B-BAF8-6D9D2D91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72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9D0929F-8E92-431C-B26B-6495F5D25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AD38DE-8A30-4AB4-A039-2530C5C9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AC09BE-3215-443D-A060-AEA81E9A8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D243E-14BE-4955-9678-EE29525F8529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0955C7-B8CB-4711-B314-71C1AF21D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1C34FB-9A4B-4B8A-B885-0BDE2DE32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61B5E-DB9C-41E9-B12B-419C141AD7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41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75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73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jpe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b10902025kenchen.github.io/Baseball-strategy-web/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11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10902025kenchen/Baseball-data-analysis" TargetMode="Externa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0902025kenchen/Baseball-strategy-web" TargetMode="External"/><Relationship Id="rId2" Type="http://schemas.openxmlformats.org/officeDocument/2006/relationships/hyperlink" Target="https://b10902025kenchen.github.io/Baseball-strategy-web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5428611" y="6164956"/>
            <a:ext cx="1335291" cy="338322"/>
            <a:chOff x="5427663" y="6166383"/>
            <a:chExt cx="1335600" cy="33840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6AD427C-43DB-4739-A51A-46E5CA2F3BE6}"/>
              </a:ext>
            </a:extLst>
          </p:cNvPr>
          <p:cNvSpPr/>
          <p:nvPr/>
        </p:nvSpPr>
        <p:spPr>
          <a:xfrm>
            <a:off x="2703830" y="1495607"/>
            <a:ext cx="6721569" cy="3345690"/>
          </a:xfrm>
          <a:prstGeom prst="roundRect">
            <a:avLst>
              <a:gd name="adj" fmla="val 3930"/>
            </a:avLst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數據解密：</a:t>
            </a:r>
            <a:br>
              <a:rPr lang="en-US" altLang="zh-TW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從數學模型看短打損益</a:t>
            </a:r>
            <a:endParaRPr lang="en-US" altLang="zh-TW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635E9AE-D59F-4626-9FE8-7914915A7196}"/>
              </a:ext>
            </a:extLst>
          </p:cNvPr>
          <p:cNvSpPr/>
          <p:nvPr/>
        </p:nvSpPr>
        <p:spPr>
          <a:xfrm>
            <a:off x="4087149" y="3748569"/>
            <a:ext cx="39549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台灣大學 資工二 陳楷元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7B4F1E18-56DC-493A-8E91-41CF94CD33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281067"/>
                  </p:ext>
                </p:extLst>
              </p:nvPr>
            </p:nvGraphicFramePr>
            <p:xfrm>
              <a:off x="462916" y="1359780"/>
              <a:ext cx="9922677" cy="5422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3527">
                      <a:extLst>
                        <a:ext uri="{9D8B030D-6E8A-4147-A177-3AD203B41FA5}">
                          <a16:colId xmlns:a16="http://schemas.microsoft.com/office/drawing/2014/main" val="1914279539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78631285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36934361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74331028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2267204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33663230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0997492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974011446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99037508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62255333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4171362426"/>
                        </a:ext>
                      </a:extLst>
                    </a:gridCol>
                  </a:tblGrid>
                  <a:tr h="536242">
                    <a:tc rowSpan="2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2 outs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MLB(1957-2015)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2022 </a:t>
                          </a:r>
                          <a:r>
                            <a:rPr lang="zh-TW" altLang="en-US" dirty="0"/>
                            <a:t>中信兄弟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38751"/>
                      </a:ext>
                    </a:extLst>
                  </a:tr>
                  <a:tr h="536242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P(4</a:t>
                          </a:r>
                          <a:r>
                            <a:rPr lang="zh-TW" altLang="en-US" dirty="0"/>
                            <a:t>分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P(4</a:t>
                          </a:r>
                          <a:r>
                            <a:rPr lang="zh-TW" altLang="en-US" dirty="0"/>
                            <a:t>分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856733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0.933324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0.044829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0.014799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0.00473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0.002318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0.924188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0.054152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0.012635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0.001805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0.00722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419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0.873531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0.062716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0.043204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0.013806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0.006742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0.891534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0.071429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0.02381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0.010582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0.002646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460100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0.77356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0.15727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0.045076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0.016124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0.007969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0.709459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0.222973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0.054054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0.013514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0727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0.723983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0.207351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0.044984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0.015533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0.008148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0.727273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0.145455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0.054545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0.036364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0.036364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5984479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0.766778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0.11397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0.057668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0.041609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0.019974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0.708333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0.130952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0.083333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0.041667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0.035714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62861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0.71013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0.16268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0.064295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0.042163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0.020732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0.682353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0.129412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0.105882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0.035294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0.047059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69631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0.722858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0.059685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0.147663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0.043878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0.025916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0.675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82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0.673122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0.09785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0.11067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0.055246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0.063112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0.592593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0.074074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0.148148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0.111111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0.074074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700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7B4F1E18-56DC-493A-8E91-41CF94CD33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281067"/>
                  </p:ext>
                </p:extLst>
              </p:nvPr>
            </p:nvGraphicFramePr>
            <p:xfrm>
              <a:off x="462916" y="1359780"/>
              <a:ext cx="9922677" cy="5422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3527">
                      <a:extLst>
                        <a:ext uri="{9D8B030D-6E8A-4147-A177-3AD203B41FA5}">
                          <a16:colId xmlns:a16="http://schemas.microsoft.com/office/drawing/2014/main" val="1914279539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78631285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36934361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74331028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2267204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33663230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0997492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974011446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99037508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62255333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4171362426"/>
                        </a:ext>
                      </a:extLst>
                    </a:gridCol>
                  </a:tblGrid>
                  <a:tr h="536242">
                    <a:tc rowSpan="2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2 outs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MLB(1957-2015)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2022 </a:t>
                          </a:r>
                          <a:r>
                            <a:rPr lang="zh-TW" altLang="en-US" dirty="0"/>
                            <a:t>中信兄弟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38751"/>
                      </a:ext>
                    </a:extLst>
                  </a:tr>
                  <a:tr h="536242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519178" t="-105682" r="-498630" b="-8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24138" t="-105682" r="-1379" b="-8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856733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0.933324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0.044829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0.014799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0.00473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0.002318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0.924188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0.054152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0.012635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0.001805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0.00722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419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0.873531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0.062716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0.043204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0.013806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0.006742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0.891534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0.071429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0.02381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0.010582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0.002646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460100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0.77356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0.15727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0.045076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0.016124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0.007969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0.709459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0.222973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0.054054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0.013514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0727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0.723983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0.207351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0.044984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0.015533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0.008148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0.727273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0.145455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0.054545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0.036364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0.036364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5984479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0.766778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0.11397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0.057668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0.041609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0.019974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0.708333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0.130952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0.083333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0.041667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0.035714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62861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0.71013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0.16268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0.064295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0.042163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0.020732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0.682353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0.129412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0.105882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0.035294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0.047059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69631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0.722858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0.059685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0.147663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0.043878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0.025916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0.675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82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0.673122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0.09785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0.11067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0.055246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0.063112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0.592593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0.074074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0.148148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0.111111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0.074074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700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9596" y="229935"/>
            <a:ext cx="10972800" cy="798568"/>
          </a:xfrm>
        </p:spPr>
        <p:txBody>
          <a:bodyPr/>
          <a:lstStyle/>
          <a:p>
            <a:r>
              <a:rPr lang="en-US" altLang="zh-TW" dirty="0"/>
              <a:t>Step1: </a:t>
            </a:r>
            <a:r>
              <a:rPr lang="zh-TW" altLang="en-US" dirty="0"/>
              <a:t>得分機率矩陣</a:t>
            </a:r>
            <a:endParaRPr lang="ko-KR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2098681-5360-486E-AF02-0092CAA8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72" y="6327014"/>
            <a:ext cx="448069" cy="39255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FFF2A53-C1E1-45DF-B77E-8C670846A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73" y="5766274"/>
            <a:ext cx="448068" cy="38518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76A2119-1DEF-457B-9154-0D4BDD636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00" y="5211835"/>
            <a:ext cx="447714" cy="40701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9A3D310-3700-43ED-B500-FBBF6F863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00" y="4658637"/>
            <a:ext cx="448068" cy="41902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AB4A7D6-4432-46C3-86ED-2C75149A8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72" y="4145083"/>
            <a:ext cx="443282" cy="40701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BCBB663-2760-42DE-9AFE-067A48AADD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800" y="3590946"/>
            <a:ext cx="438022" cy="40701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E7245F2-B296-43E7-97F3-CBDF57F42F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801" y="3047802"/>
            <a:ext cx="448068" cy="40806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3131D61-4EE2-4605-8561-771F752EB4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801" y="2503094"/>
            <a:ext cx="448068" cy="389111"/>
          </a:xfrm>
          <a:prstGeom prst="rect">
            <a:avLst/>
          </a:prstGeom>
        </p:spPr>
      </p:pic>
      <p:sp>
        <p:nvSpPr>
          <p:cNvPr id="6" name="圖說文字: 折線 5">
            <a:extLst>
              <a:ext uri="{FF2B5EF4-FFF2-40B4-BE49-F238E27FC236}">
                <a16:creationId xmlns:a16="http://schemas.microsoft.com/office/drawing/2014/main" id="{B2FFB472-84C5-4B83-89F9-F76FB17136B9}"/>
              </a:ext>
            </a:extLst>
          </p:cNvPr>
          <p:cNvSpPr/>
          <p:nvPr/>
        </p:nvSpPr>
        <p:spPr>
          <a:xfrm>
            <a:off x="10468451" y="3047802"/>
            <a:ext cx="1723549" cy="950156"/>
          </a:xfrm>
          <a:prstGeom prst="borderCallout2">
            <a:avLst>
              <a:gd name="adj1" fmla="val 50518"/>
              <a:gd name="adj2" fmla="val -2593"/>
              <a:gd name="adj3" fmla="val 55189"/>
              <a:gd name="adj4" fmla="val -41523"/>
              <a:gd name="adj5" fmla="val 61111"/>
              <a:gd name="adj6" fmla="val -18770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兄弟在此情形，得分機率偏高</a:t>
            </a:r>
          </a:p>
        </p:txBody>
      </p:sp>
    </p:spTree>
    <p:extLst>
      <p:ext uri="{BB962C8B-B14F-4D97-AF65-F5344CB8AC3E}">
        <p14:creationId xmlns:p14="http://schemas.microsoft.com/office/powerpoint/2010/main" val="1498035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EC3105-8E9C-4DAE-BAB7-CE3AFE557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61184"/>
            <a:ext cx="10972800" cy="798568"/>
          </a:xfrm>
        </p:spPr>
        <p:txBody>
          <a:bodyPr/>
          <a:lstStyle/>
          <a:p>
            <a:r>
              <a:rPr lang="en-US" altLang="zh-TW" dirty="0"/>
              <a:t>Step2: </a:t>
            </a:r>
            <a:r>
              <a:rPr lang="zh-TW" altLang="en-US" dirty="0"/>
              <a:t>短打轉換矩陣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F983A4-A785-451D-808E-0A78FDCBB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6593"/>
            <a:ext cx="10972800" cy="4823418"/>
          </a:xfrm>
        </p:spPr>
        <p:txBody>
          <a:bodyPr/>
          <a:lstStyle/>
          <a:p>
            <a:r>
              <a:rPr lang="en-US" altLang="zh-TW" b="1" i="0" dirty="0"/>
              <a:t>Case1: 0</a:t>
            </a:r>
            <a:r>
              <a:rPr lang="zh-TW" altLang="en-US" b="1" i="0" dirty="0"/>
              <a:t>出局</a:t>
            </a:r>
            <a:r>
              <a:rPr lang="en-US" altLang="zh-TW" b="1" i="0" dirty="0"/>
              <a:t>1</a:t>
            </a:r>
            <a:r>
              <a:rPr lang="zh-TW" altLang="en-US" b="1" i="0" dirty="0"/>
              <a:t>壘有人：我們統計</a:t>
            </a:r>
            <a:r>
              <a:rPr lang="en-US" altLang="zh-TW" b="1" i="0" dirty="0"/>
              <a:t>2021-2022</a:t>
            </a:r>
            <a:r>
              <a:rPr lang="zh-TW" altLang="en-US" b="1" i="0" dirty="0"/>
              <a:t>中信兄弟短打轉換情形</a:t>
            </a:r>
            <a:endParaRPr lang="en-US" altLang="zh-TW" b="1" i="0" dirty="0"/>
          </a:p>
          <a:p>
            <a:endParaRPr lang="en-US" altLang="zh-TW" b="1" i="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b="1" i="0" dirty="0"/>
              <a:t>Case2: 1</a:t>
            </a:r>
            <a:r>
              <a:rPr lang="zh-TW" altLang="en-US" b="1" i="0" dirty="0"/>
              <a:t>出局</a:t>
            </a:r>
            <a:r>
              <a:rPr lang="en-US" altLang="zh-TW" b="1" i="0" dirty="0"/>
              <a:t>1</a:t>
            </a:r>
            <a:r>
              <a:rPr lang="zh-TW" altLang="en-US" b="1" i="0" dirty="0"/>
              <a:t>壘有人：由於數據較少，我們使用</a:t>
            </a:r>
            <a:r>
              <a:rPr lang="en-US" altLang="zh-TW" b="1" i="0" dirty="0"/>
              <a:t>Case1</a:t>
            </a:r>
            <a:r>
              <a:rPr lang="zh-TW" altLang="en-US" b="1" i="0" dirty="0"/>
              <a:t>情形模擬</a:t>
            </a:r>
            <a:endParaRPr lang="en-US" altLang="zh-TW" b="1" i="0" dirty="0"/>
          </a:p>
          <a:p>
            <a:r>
              <a:rPr lang="en-US" altLang="zh-TW" b="1" i="0" dirty="0"/>
              <a:t>Case3: 0</a:t>
            </a:r>
            <a:r>
              <a:rPr lang="zh-TW" altLang="en-US" b="1" i="0" dirty="0"/>
              <a:t>出局</a:t>
            </a:r>
            <a:r>
              <a:rPr lang="en-US" altLang="zh-TW" b="1" i="0" dirty="0"/>
              <a:t>12</a:t>
            </a:r>
            <a:r>
              <a:rPr lang="zh-TW" altLang="en-US" b="1" i="0" dirty="0"/>
              <a:t>壘有人：我們統計</a:t>
            </a:r>
            <a:r>
              <a:rPr lang="en-US" altLang="zh-TW" b="1" i="0" dirty="0"/>
              <a:t>2021-2022</a:t>
            </a:r>
            <a:r>
              <a:rPr lang="zh-TW" altLang="en-US" b="1" i="0" dirty="0"/>
              <a:t>中信兄弟短打轉換情形</a:t>
            </a:r>
            <a:endParaRPr lang="en-US" altLang="zh-TW" b="1" i="0" dirty="0"/>
          </a:p>
          <a:p>
            <a:endParaRPr lang="en-US" altLang="zh-TW" b="1" i="0" dirty="0"/>
          </a:p>
          <a:p>
            <a:endParaRPr lang="en-US" altLang="zh-TW" b="1" i="0" dirty="0"/>
          </a:p>
          <a:p>
            <a:endParaRPr lang="en-US" altLang="zh-TW" b="1" i="0" dirty="0"/>
          </a:p>
          <a:p>
            <a:endParaRPr lang="en-US" altLang="zh-TW" b="1" i="0" dirty="0"/>
          </a:p>
          <a:p>
            <a:r>
              <a:rPr lang="en-US" altLang="zh-TW" b="1" i="0" dirty="0"/>
              <a:t>Case4: 0</a:t>
            </a:r>
            <a:r>
              <a:rPr lang="zh-TW" altLang="en-US" b="1" i="0" dirty="0"/>
              <a:t>出局</a:t>
            </a:r>
            <a:r>
              <a:rPr lang="en-US" altLang="zh-TW" b="1" i="0" dirty="0"/>
              <a:t>2</a:t>
            </a:r>
            <a:r>
              <a:rPr lang="zh-TW" altLang="en-US" b="1" i="0" dirty="0"/>
              <a:t>壘有人：由於數據較少，我們使用</a:t>
            </a:r>
            <a:r>
              <a:rPr lang="en-US" altLang="zh-TW" b="1" i="0" dirty="0"/>
              <a:t>MLB</a:t>
            </a:r>
            <a:r>
              <a:rPr lang="zh-TW" altLang="en-US" b="1" i="0" dirty="0"/>
              <a:t>突破僵局制的統計數據</a:t>
            </a:r>
          </a:p>
          <a:p>
            <a:endParaRPr lang="en-US" altLang="zh-TW" b="1" i="0" dirty="0"/>
          </a:p>
          <a:p>
            <a:endParaRPr lang="zh-TW" altLang="en-US" b="1" i="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89370FA-7910-427D-BEEF-63EDF6E10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290840"/>
              </p:ext>
            </p:extLst>
          </p:nvPr>
        </p:nvGraphicFramePr>
        <p:xfrm>
          <a:off x="3780924" y="1749353"/>
          <a:ext cx="750114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460">
                  <a:extLst>
                    <a:ext uri="{9D8B030D-6E8A-4147-A177-3AD203B41FA5}">
                      <a16:colId xmlns:a16="http://schemas.microsoft.com/office/drawing/2014/main" val="1998833274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904243339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229504612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3559006807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3569455254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6035039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898072261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1980171021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1273368540"/>
                    </a:ext>
                  </a:extLst>
                </a:gridCol>
              </a:tblGrid>
              <a:tr h="28438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80113"/>
                  </a:ext>
                </a:extLst>
              </a:tr>
              <a:tr h="284387">
                <a:tc>
                  <a:txBody>
                    <a:bodyPr/>
                    <a:lstStyle/>
                    <a:p>
                      <a:r>
                        <a:rPr lang="en-US" altLang="zh-TW" dirty="0"/>
                        <a:t>0 out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133</a:t>
                      </a:r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1(</a:t>
                      </a:r>
                      <a:r>
                        <a:rPr lang="zh-TW" altLang="en-US" dirty="0"/>
                        <a:t>得分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663835"/>
                  </a:ext>
                </a:extLst>
              </a:tr>
              <a:tr h="284387">
                <a:tc>
                  <a:txBody>
                    <a:bodyPr/>
                    <a:lstStyle/>
                    <a:p>
                      <a:r>
                        <a:rPr lang="en-US" altLang="zh-TW" dirty="0"/>
                        <a:t>1 out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19</a:t>
                      </a:r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91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029758"/>
                  </a:ext>
                </a:extLst>
              </a:tr>
              <a:tr h="284387">
                <a:tc>
                  <a:txBody>
                    <a:bodyPr/>
                    <a:lstStyle/>
                    <a:p>
                      <a:r>
                        <a:rPr lang="en-US" altLang="zh-TW" dirty="0"/>
                        <a:t>2 outs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12830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FBB7E12F-253A-4718-9A20-979A0E24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842" y="1758557"/>
            <a:ext cx="390679" cy="32044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55F9517-6A90-4435-8B0F-882D12AC3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530" y="1758556"/>
            <a:ext cx="411384" cy="32044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598133E-2154-4AC4-9BA5-F41B203F6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923" y="1767678"/>
            <a:ext cx="415396" cy="3359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71F63DA-EDD7-4FAF-BAAA-D1E617A2E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390" y="1767678"/>
            <a:ext cx="394562" cy="32044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31AF638-60B1-4BB0-9F4C-52F6928F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5670" y="1782181"/>
            <a:ext cx="394562" cy="31307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F36104C-4422-4827-A12F-A8E07AC26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3241" y="1783801"/>
            <a:ext cx="396106" cy="32044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BE4E911-08F4-4A2D-8644-22513DBE4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693" y="1758557"/>
            <a:ext cx="390679" cy="30984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90C0146-061B-4FE2-AF59-AFBFA4C7A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958" y="1758557"/>
            <a:ext cx="390679" cy="329567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D88C2533-CC0B-4E1D-B2BC-B625D6DBE874}"/>
              </a:ext>
            </a:extLst>
          </p:cNvPr>
          <p:cNvSpPr/>
          <p:nvPr/>
        </p:nvSpPr>
        <p:spPr>
          <a:xfrm>
            <a:off x="805224" y="2209786"/>
            <a:ext cx="177059" cy="1775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46D65D9-2422-4F96-88E2-13FDDC3A2085}"/>
              </a:ext>
            </a:extLst>
          </p:cNvPr>
          <p:cNvSpPr txBox="1"/>
          <p:nvPr/>
        </p:nvSpPr>
        <p:spPr>
          <a:xfrm flipH="1">
            <a:off x="999732" y="2103244"/>
            <a:ext cx="204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(17%)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AA75FA0-A2FC-4016-B7D9-753E42017E26}"/>
              </a:ext>
            </a:extLst>
          </p:cNvPr>
          <p:cNvSpPr/>
          <p:nvPr/>
        </p:nvSpPr>
        <p:spPr>
          <a:xfrm>
            <a:off x="808873" y="2556561"/>
            <a:ext cx="177059" cy="1775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301BB0E-85D7-4018-AC5F-D63B57F489C8}"/>
              </a:ext>
            </a:extLst>
          </p:cNvPr>
          <p:cNvSpPr txBox="1"/>
          <p:nvPr/>
        </p:nvSpPr>
        <p:spPr>
          <a:xfrm flipH="1">
            <a:off x="999732" y="2451787"/>
            <a:ext cx="255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成功推進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(68%)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1A93F9F-A60D-4130-9B37-8343826CE7BE}"/>
              </a:ext>
            </a:extLst>
          </p:cNvPr>
          <p:cNvSpPr/>
          <p:nvPr/>
        </p:nvSpPr>
        <p:spPr>
          <a:xfrm>
            <a:off x="816168" y="2913989"/>
            <a:ext cx="177059" cy="1775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483485-F5EA-4103-932A-F326AFBC4321}"/>
              </a:ext>
            </a:extLst>
          </p:cNvPr>
          <p:cNvSpPr txBox="1"/>
          <p:nvPr/>
        </p:nvSpPr>
        <p:spPr>
          <a:xfrm flipH="1">
            <a:off x="1049338" y="2818099"/>
            <a:ext cx="204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(15%)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ED78D36-2A6C-48FF-81DF-DE98DD932DB8}"/>
              </a:ext>
            </a:extLst>
          </p:cNvPr>
          <p:cNvSpPr/>
          <p:nvPr/>
        </p:nvSpPr>
        <p:spPr>
          <a:xfrm>
            <a:off x="805224" y="1829802"/>
            <a:ext cx="177059" cy="177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9A57B6D-293D-4513-A59B-E99FAA731A4F}"/>
              </a:ext>
            </a:extLst>
          </p:cNvPr>
          <p:cNvSpPr txBox="1"/>
          <p:nvPr/>
        </p:nvSpPr>
        <p:spPr>
          <a:xfrm flipH="1">
            <a:off x="943382" y="1733912"/>
            <a:ext cx="25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初始狀態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(100%)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D73C51D1-0D2F-4237-8F19-D98C86507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526067"/>
              </p:ext>
            </p:extLst>
          </p:nvPr>
        </p:nvGraphicFramePr>
        <p:xfrm>
          <a:off x="3780924" y="4063690"/>
          <a:ext cx="750114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460">
                  <a:extLst>
                    <a:ext uri="{9D8B030D-6E8A-4147-A177-3AD203B41FA5}">
                      <a16:colId xmlns:a16="http://schemas.microsoft.com/office/drawing/2014/main" val="1998833274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904243339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229504612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3559006807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3569455254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6035039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898072261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1980171021"/>
                    </a:ext>
                  </a:extLst>
                </a:gridCol>
                <a:gridCol w="833460">
                  <a:extLst>
                    <a:ext uri="{9D8B030D-6E8A-4147-A177-3AD203B41FA5}">
                      <a16:colId xmlns:a16="http://schemas.microsoft.com/office/drawing/2014/main" val="1273368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8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0 out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69</a:t>
                      </a:r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1(</a:t>
                      </a:r>
                      <a:r>
                        <a:rPr lang="zh-TW" altLang="en-US" dirty="0"/>
                        <a:t>得分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66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1 out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43</a:t>
                      </a:r>
                      <a:endParaRPr lang="zh-TW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02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2 outs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512830"/>
                  </a:ext>
                </a:extLst>
              </a:tr>
            </a:tbl>
          </a:graphicData>
        </a:graphic>
      </p:graphicFrame>
      <p:pic>
        <p:nvPicPr>
          <p:cNvPr id="39" name="圖片 38">
            <a:extLst>
              <a:ext uri="{FF2B5EF4-FFF2-40B4-BE49-F238E27FC236}">
                <a16:creationId xmlns:a16="http://schemas.microsoft.com/office/drawing/2014/main" id="{F494488D-7D03-496A-9B16-C90F0C486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842" y="4079946"/>
            <a:ext cx="390679" cy="32044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1E5B5EF1-FF06-4447-B644-4B9235F4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530" y="4079945"/>
            <a:ext cx="411384" cy="320446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3A4D0EA3-9A4D-4D7F-B52B-396AF3C46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923" y="4072811"/>
            <a:ext cx="415396" cy="335949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6CF7B28-DFEB-4D44-868C-B07343CCA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390" y="4072811"/>
            <a:ext cx="394562" cy="32044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E683F5D3-1903-4BF0-A42B-0F070D89D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5670" y="4087314"/>
            <a:ext cx="394562" cy="313077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CEA9CC2-7EB1-4E1E-AC91-8F93C87C4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3241" y="4088934"/>
            <a:ext cx="396106" cy="320445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A5D0E743-9A60-42E3-A626-3168796D4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693" y="4079946"/>
            <a:ext cx="390679" cy="309849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D8A3DA8B-17DB-4ABB-BB23-D7CB9BE241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958" y="4079946"/>
            <a:ext cx="390679" cy="329567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97A28FCD-B0B8-4DDB-93FD-64D180C7BB09}"/>
              </a:ext>
            </a:extLst>
          </p:cNvPr>
          <p:cNvSpPr/>
          <p:nvPr/>
        </p:nvSpPr>
        <p:spPr>
          <a:xfrm>
            <a:off x="855482" y="4147668"/>
            <a:ext cx="177059" cy="177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8499DABE-A480-466F-B45A-5761792256AE}"/>
              </a:ext>
            </a:extLst>
          </p:cNvPr>
          <p:cNvSpPr txBox="1"/>
          <p:nvPr/>
        </p:nvSpPr>
        <p:spPr>
          <a:xfrm flipH="1">
            <a:off x="993640" y="4051778"/>
            <a:ext cx="25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初始狀態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(100%)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043672E-2384-47FC-AE20-BE7776850610}"/>
              </a:ext>
            </a:extLst>
          </p:cNvPr>
          <p:cNvSpPr/>
          <p:nvPr/>
        </p:nvSpPr>
        <p:spPr>
          <a:xfrm>
            <a:off x="855482" y="4496337"/>
            <a:ext cx="177059" cy="1775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095E6B2-0080-4D7E-93BA-D6C0EDBBCB00}"/>
              </a:ext>
            </a:extLst>
          </p:cNvPr>
          <p:cNvSpPr txBox="1"/>
          <p:nvPr/>
        </p:nvSpPr>
        <p:spPr>
          <a:xfrm flipH="1">
            <a:off x="1049990" y="4389795"/>
            <a:ext cx="204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(13%)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6E84EE5-4917-4AFB-AAAC-B53FF3AD343E}"/>
              </a:ext>
            </a:extLst>
          </p:cNvPr>
          <p:cNvSpPr/>
          <p:nvPr/>
        </p:nvSpPr>
        <p:spPr>
          <a:xfrm>
            <a:off x="858479" y="4821336"/>
            <a:ext cx="177059" cy="1775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6B9A953-A7EF-4A59-821C-EAD887E7429B}"/>
              </a:ext>
            </a:extLst>
          </p:cNvPr>
          <p:cNvSpPr txBox="1"/>
          <p:nvPr/>
        </p:nvSpPr>
        <p:spPr>
          <a:xfrm flipH="1">
            <a:off x="1049338" y="4716562"/>
            <a:ext cx="255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成功推進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(62%)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E90F057-46E5-4C43-820E-FB920A0C4AD8}"/>
              </a:ext>
            </a:extLst>
          </p:cNvPr>
          <p:cNvSpPr/>
          <p:nvPr/>
        </p:nvSpPr>
        <p:spPr>
          <a:xfrm>
            <a:off x="855482" y="5188347"/>
            <a:ext cx="177059" cy="1775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1F292476-ED3D-4AE1-82B5-6B6FB0959A85}"/>
              </a:ext>
            </a:extLst>
          </p:cNvPr>
          <p:cNvSpPr txBox="1"/>
          <p:nvPr/>
        </p:nvSpPr>
        <p:spPr>
          <a:xfrm flipH="1">
            <a:off x="1088652" y="5092457"/>
            <a:ext cx="204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(25%)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F07A6B7-3243-46C3-8CA5-207624D13E9C}"/>
              </a:ext>
            </a:extLst>
          </p:cNvPr>
          <p:cNvSpPr/>
          <p:nvPr/>
        </p:nvSpPr>
        <p:spPr>
          <a:xfrm>
            <a:off x="3616436" y="6130941"/>
            <a:ext cx="177059" cy="1775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96C0D5A-39B9-427C-98CE-3E15536B0293}"/>
              </a:ext>
            </a:extLst>
          </p:cNvPr>
          <p:cNvSpPr txBox="1"/>
          <p:nvPr/>
        </p:nvSpPr>
        <p:spPr>
          <a:xfrm flipH="1">
            <a:off x="3810944" y="6024399"/>
            <a:ext cx="204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14%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BBD6D1E1-96FF-4AEC-A416-8FEE2549370C}"/>
              </a:ext>
            </a:extLst>
          </p:cNvPr>
          <p:cNvSpPr/>
          <p:nvPr/>
        </p:nvSpPr>
        <p:spPr>
          <a:xfrm>
            <a:off x="5764708" y="6120288"/>
            <a:ext cx="177059" cy="1775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3624C57-F075-459E-AC60-FDC1F956BA87}"/>
              </a:ext>
            </a:extLst>
          </p:cNvPr>
          <p:cNvSpPr txBox="1"/>
          <p:nvPr/>
        </p:nvSpPr>
        <p:spPr>
          <a:xfrm flipH="1">
            <a:off x="5955567" y="6015514"/>
            <a:ext cx="255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成功推進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71%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C7F7E12-8B8A-48AA-9D06-CDB6696476F6}"/>
              </a:ext>
            </a:extLst>
          </p:cNvPr>
          <p:cNvSpPr/>
          <p:nvPr/>
        </p:nvSpPr>
        <p:spPr>
          <a:xfrm>
            <a:off x="8371334" y="6120288"/>
            <a:ext cx="177059" cy="1775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6840BA3-F415-4704-902F-2F16769EAA19}"/>
              </a:ext>
            </a:extLst>
          </p:cNvPr>
          <p:cNvSpPr txBox="1"/>
          <p:nvPr/>
        </p:nvSpPr>
        <p:spPr>
          <a:xfrm flipH="1">
            <a:off x="8604504" y="6024398"/>
            <a:ext cx="204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1BDAFAE-9D12-424C-AAA4-F0C8C2C249A0}"/>
              </a:ext>
            </a:extLst>
          </p:cNvPr>
          <p:cNvSpPr/>
          <p:nvPr/>
        </p:nvSpPr>
        <p:spPr>
          <a:xfrm>
            <a:off x="855482" y="6120289"/>
            <a:ext cx="177059" cy="1775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4574C087-F9AD-4B40-A59F-90137F6858B4}"/>
              </a:ext>
            </a:extLst>
          </p:cNvPr>
          <p:cNvSpPr txBox="1"/>
          <p:nvPr/>
        </p:nvSpPr>
        <p:spPr>
          <a:xfrm flipH="1">
            <a:off x="993640" y="6024399"/>
            <a:ext cx="257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初始狀態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674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Step2: </a:t>
            </a:r>
            <a:r>
              <a:rPr lang="zh-TW" altLang="en-US" dirty="0"/>
              <a:t>選擇進攻方式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/>
              <a:t>[</a:t>
            </a:r>
            <a:r>
              <a:rPr lang="zh-TW" altLang="en-US" b="1" i="0" dirty="0"/>
              <a:t>方案一</a:t>
            </a:r>
            <a:r>
              <a:rPr lang="en-US" altLang="zh-TW" b="1" i="0" dirty="0"/>
              <a:t>]</a:t>
            </a:r>
            <a:r>
              <a:rPr lang="zh-TW" altLang="en-US" b="1" i="0" dirty="0"/>
              <a:t> 強攻：直接從目前壘包狀態做計算</a:t>
            </a:r>
            <a:endParaRPr lang="en-US" altLang="zh-TW" b="1" i="0" dirty="0"/>
          </a:p>
          <a:p>
            <a:r>
              <a:rPr lang="en-US" altLang="zh-TW" b="1" i="0" dirty="0"/>
              <a:t>[</a:t>
            </a:r>
            <a:r>
              <a:rPr lang="zh-TW" altLang="en-US" b="1" i="0" dirty="0"/>
              <a:t>方案二</a:t>
            </a:r>
            <a:r>
              <a:rPr lang="en-US" altLang="zh-TW" b="1" i="0" dirty="0"/>
              <a:t>]</a:t>
            </a:r>
            <a:r>
              <a:rPr lang="zh-TW" altLang="en-US" b="1" i="0" dirty="0"/>
              <a:t> 理想短打：從成功推進後壘包狀態做計算</a:t>
            </a:r>
            <a:endParaRPr lang="en-US" altLang="zh-TW" b="1" i="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0</a:t>
            </a:r>
            <a:r>
              <a:rPr lang="zh-TW" altLang="en-US" dirty="0"/>
              <a:t>出局</a:t>
            </a:r>
            <a:r>
              <a:rPr lang="en-US" altLang="zh-TW" dirty="0"/>
              <a:t>1</a:t>
            </a:r>
            <a:r>
              <a:rPr lang="zh-TW" altLang="en-US" dirty="0"/>
              <a:t>壘有人</a:t>
            </a:r>
            <a:r>
              <a:rPr lang="en-US" altLang="zh-TW" dirty="0"/>
              <a:t>=&gt;1</a:t>
            </a:r>
            <a:r>
              <a:rPr lang="zh-TW" altLang="en-US" dirty="0"/>
              <a:t>出局</a:t>
            </a:r>
            <a:r>
              <a:rPr lang="en-US" altLang="zh-TW" dirty="0"/>
              <a:t>2</a:t>
            </a:r>
            <a:r>
              <a:rPr lang="zh-TW" altLang="en-US" dirty="0"/>
              <a:t>壘有人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1</a:t>
            </a:r>
            <a:r>
              <a:rPr lang="zh-TW" altLang="en-US" dirty="0"/>
              <a:t>出局</a:t>
            </a:r>
            <a:r>
              <a:rPr lang="en-US" altLang="zh-TW" dirty="0"/>
              <a:t>1</a:t>
            </a:r>
            <a:r>
              <a:rPr lang="zh-TW" altLang="en-US" dirty="0"/>
              <a:t>壘有人</a:t>
            </a:r>
            <a:r>
              <a:rPr lang="en-US" altLang="zh-TW" dirty="0"/>
              <a:t>=&gt;2</a:t>
            </a:r>
            <a:r>
              <a:rPr lang="zh-TW" altLang="en-US" dirty="0"/>
              <a:t>出局</a:t>
            </a:r>
            <a:r>
              <a:rPr lang="en-US" altLang="zh-TW" dirty="0"/>
              <a:t>2</a:t>
            </a:r>
            <a:r>
              <a:rPr lang="zh-TW" altLang="en-US" dirty="0"/>
              <a:t>壘有人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0</a:t>
            </a:r>
            <a:r>
              <a:rPr lang="zh-TW" altLang="en-US" dirty="0"/>
              <a:t>出局</a:t>
            </a:r>
            <a:r>
              <a:rPr lang="en-US" altLang="zh-TW" dirty="0"/>
              <a:t>12</a:t>
            </a:r>
            <a:r>
              <a:rPr lang="zh-TW" altLang="en-US" dirty="0"/>
              <a:t>壘有人</a:t>
            </a:r>
            <a:r>
              <a:rPr lang="en-US" altLang="zh-TW" dirty="0"/>
              <a:t>=&gt;1</a:t>
            </a:r>
            <a:r>
              <a:rPr lang="zh-TW" altLang="en-US" dirty="0"/>
              <a:t>出局</a:t>
            </a:r>
            <a:r>
              <a:rPr lang="en-US" altLang="zh-TW" dirty="0"/>
              <a:t>23</a:t>
            </a:r>
            <a:r>
              <a:rPr lang="zh-TW" altLang="en-US" dirty="0"/>
              <a:t>壘有人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0</a:t>
            </a:r>
            <a:r>
              <a:rPr lang="zh-TW" altLang="en-US" dirty="0"/>
              <a:t>出局</a:t>
            </a:r>
            <a:r>
              <a:rPr lang="en-US" altLang="zh-TW" dirty="0"/>
              <a:t>2</a:t>
            </a:r>
            <a:r>
              <a:rPr lang="zh-TW" altLang="en-US" dirty="0"/>
              <a:t>壘有人</a:t>
            </a:r>
            <a:r>
              <a:rPr lang="en-US" altLang="zh-TW" dirty="0"/>
              <a:t>=&gt;1</a:t>
            </a:r>
            <a:r>
              <a:rPr lang="zh-TW" altLang="en-US" dirty="0"/>
              <a:t>出局</a:t>
            </a:r>
            <a:r>
              <a:rPr lang="en-US" altLang="zh-TW" dirty="0"/>
              <a:t>3</a:t>
            </a:r>
            <a:r>
              <a:rPr lang="zh-TW" altLang="en-US" dirty="0"/>
              <a:t>壘有人</a:t>
            </a:r>
            <a:endParaRPr lang="en-US" altLang="zh-TW" dirty="0"/>
          </a:p>
          <a:p>
            <a:pPr marL="0" indent="0"/>
            <a:r>
              <a:rPr lang="en-US" altLang="ko-KR" b="1" i="0" dirty="0"/>
              <a:t>[</a:t>
            </a:r>
            <a:r>
              <a:rPr lang="zh-TW" altLang="en-US" b="1" i="0" dirty="0"/>
              <a:t>方案三</a:t>
            </a:r>
            <a:r>
              <a:rPr lang="en-US" altLang="ko-KR" b="1" i="0" dirty="0"/>
              <a:t>]</a:t>
            </a:r>
            <a:r>
              <a:rPr lang="zh-TW" altLang="en-US" b="1" i="0" dirty="0"/>
              <a:t> 真實短打：模擬真實情況，考慮推進失敗與對手失誤等情形</a:t>
            </a:r>
            <a:endParaRPr lang="en-US" altLang="zh-TW" b="1" i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dirty="0"/>
              <a:t>0</a:t>
            </a:r>
            <a:r>
              <a:rPr lang="zh-TW" altLang="en-US" dirty="0"/>
              <a:t>出局</a:t>
            </a:r>
            <a:r>
              <a:rPr lang="en-US" altLang="zh-TW" dirty="0"/>
              <a:t>1</a:t>
            </a:r>
            <a:r>
              <a:rPr lang="zh-TW" altLang="en-US" dirty="0"/>
              <a:t>壘有人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15% </a:t>
            </a:r>
            <a:r>
              <a:rPr lang="zh-TW" altLang="en-US" dirty="0"/>
              <a:t>更差</a:t>
            </a:r>
            <a:r>
              <a:rPr lang="en-US" altLang="zh-TW" dirty="0"/>
              <a:t>(1</a:t>
            </a:r>
            <a:r>
              <a:rPr lang="zh-TW" altLang="en-US" dirty="0"/>
              <a:t>出局</a:t>
            </a:r>
            <a:r>
              <a:rPr lang="en-US" altLang="zh-TW" dirty="0"/>
              <a:t>1</a:t>
            </a:r>
            <a:r>
              <a:rPr lang="zh-TW" altLang="en-US" dirty="0"/>
              <a:t>壘有人</a:t>
            </a:r>
            <a:r>
              <a:rPr lang="en-US" altLang="zh-TW" dirty="0"/>
              <a:t>)</a:t>
            </a:r>
            <a:r>
              <a:rPr lang="zh-TW" altLang="en-US" dirty="0"/>
              <a:t>；</a:t>
            </a:r>
            <a:r>
              <a:rPr lang="en-US" altLang="zh-TW" dirty="0"/>
              <a:t>68% 1</a:t>
            </a:r>
            <a:r>
              <a:rPr lang="zh-TW" altLang="en-US" dirty="0"/>
              <a:t>出局</a:t>
            </a:r>
            <a:r>
              <a:rPr lang="en-US" altLang="zh-TW" dirty="0"/>
              <a:t>2</a:t>
            </a:r>
            <a:r>
              <a:rPr lang="zh-TW" altLang="en-US" dirty="0"/>
              <a:t>壘有人；</a:t>
            </a:r>
            <a:r>
              <a:rPr lang="en-US" altLang="zh-TW" dirty="0"/>
              <a:t>17% </a:t>
            </a:r>
            <a:r>
              <a:rPr lang="zh-TW" altLang="en-US" dirty="0"/>
              <a:t>更好</a:t>
            </a:r>
            <a:r>
              <a:rPr lang="en-US" altLang="zh-TW" dirty="0"/>
              <a:t>(0</a:t>
            </a:r>
            <a:r>
              <a:rPr lang="zh-TW" altLang="en-US" dirty="0"/>
              <a:t>出局</a:t>
            </a:r>
            <a:r>
              <a:rPr lang="en-US" altLang="zh-TW" dirty="0"/>
              <a:t>12</a:t>
            </a:r>
            <a:r>
              <a:rPr lang="zh-TW" altLang="en-US" dirty="0"/>
              <a:t>壘有人</a:t>
            </a:r>
            <a:r>
              <a:rPr lang="en-US" altLang="zh-TW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dirty="0"/>
              <a:t>0</a:t>
            </a:r>
            <a:r>
              <a:rPr lang="zh-TW" altLang="en-US" dirty="0"/>
              <a:t>出局</a:t>
            </a:r>
            <a:r>
              <a:rPr lang="en-US" altLang="zh-TW" dirty="0"/>
              <a:t>12</a:t>
            </a:r>
            <a:r>
              <a:rPr lang="zh-TW" altLang="en-US" dirty="0"/>
              <a:t>壘有人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25% </a:t>
            </a:r>
            <a:r>
              <a:rPr lang="zh-TW" altLang="en-US" dirty="0"/>
              <a:t>更差</a:t>
            </a:r>
            <a:r>
              <a:rPr lang="en-US" altLang="zh-TW" dirty="0"/>
              <a:t>(1</a:t>
            </a:r>
            <a:r>
              <a:rPr lang="zh-TW" altLang="en-US" dirty="0"/>
              <a:t>出局</a:t>
            </a:r>
            <a:r>
              <a:rPr lang="en-US" altLang="zh-TW" dirty="0"/>
              <a:t>12</a:t>
            </a:r>
            <a:r>
              <a:rPr lang="zh-TW" altLang="en-US" dirty="0"/>
              <a:t>壘有人</a:t>
            </a:r>
            <a:r>
              <a:rPr lang="en-US" altLang="zh-TW" dirty="0"/>
              <a:t>)</a:t>
            </a:r>
            <a:r>
              <a:rPr lang="zh-TW" altLang="en-US" dirty="0"/>
              <a:t>；</a:t>
            </a:r>
            <a:r>
              <a:rPr lang="en-US" altLang="zh-TW" dirty="0"/>
              <a:t>62% 1</a:t>
            </a:r>
            <a:r>
              <a:rPr lang="zh-TW" altLang="en-US" dirty="0"/>
              <a:t>出局</a:t>
            </a:r>
            <a:r>
              <a:rPr lang="en-US" altLang="zh-TW" dirty="0"/>
              <a:t>23</a:t>
            </a:r>
            <a:r>
              <a:rPr lang="zh-TW" altLang="en-US" dirty="0"/>
              <a:t>壘有人；</a:t>
            </a:r>
            <a:r>
              <a:rPr lang="en-US" altLang="zh-TW" dirty="0"/>
              <a:t>13% </a:t>
            </a:r>
            <a:r>
              <a:rPr lang="zh-TW" altLang="en-US" dirty="0"/>
              <a:t>更好</a:t>
            </a:r>
            <a:r>
              <a:rPr lang="en-US" altLang="zh-TW" dirty="0"/>
              <a:t>(0</a:t>
            </a:r>
            <a:r>
              <a:rPr lang="zh-TW" altLang="en-US" dirty="0"/>
              <a:t>出局滿壘</a:t>
            </a:r>
            <a:r>
              <a:rPr lang="en-US" altLang="zh-TW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dirty="0"/>
              <a:t>0</a:t>
            </a:r>
            <a:r>
              <a:rPr lang="zh-TW" altLang="en-US" dirty="0"/>
              <a:t>出局</a:t>
            </a:r>
            <a:r>
              <a:rPr lang="en-US" altLang="zh-TW" dirty="0"/>
              <a:t>2</a:t>
            </a:r>
            <a:r>
              <a:rPr lang="zh-TW" altLang="en-US" dirty="0"/>
              <a:t>壘有人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15% </a:t>
            </a:r>
            <a:r>
              <a:rPr lang="zh-TW" altLang="en-US" dirty="0"/>
              <a:t>更差</a:t>
            </a:r>
            <a:r>
              <a:rPr lang="en-US" altLang="zh-TW" dirty="0"/>
              <a:t>(1</a:t>
            </a:r>
            <a:r>
              <a:rPr lang="zh-TW" altLang="en-US" dirty="0"/>
              <a:t>出局</a:t>
            </a:r>
            <a:r>
              <a:rPr lang="en-US" altLang="zh-TW" dirty="0"/>
              <a:t>2</a:t>
            </a:r>
            <a:r>
              <a:rPr lang="zh-TW" altLang="en-US" dirty="0"/>
              <a:t>壘有人</a:t>
            </a:r>
            <a:r>
              <a:rPr lang="en-US" altLang="zh-TW" dirty="0"/>
              <a:t>)</a:t>
            </a:r>
            <a:r>
              <a:rPr lang="zh-TW" altLang="en-US" dirty="0"/>
              <a:t>；</a:t>
            </a:r>
            <a:r>
              <a:rPr lang="en-US" altLang="zh-TW" dirty="0"/>
              <a:t>71% 1</a:t>
            </a:r>
            <a:r>
              <a:rPr lang="zh-TW" altLang="en-US" dirty="0"/>
              <a:t>出局</a:t>
            </a:r>
            <a:r>
              <a:rPr lang="en-US" altLang="zh-TW" dirty="0"/>
              <a:t>3</a:t>
            </a:r>
            <a:r>
              <a:rPr lang="zh-TW" altLang="en-US" dirty="0"/>
              <a:t>壘有人；</a:t>
            </a:r>
            <a:r>
              <a:rPr lang="en-US" altLang="zh-TW" dirty="0"/>
              <a:t>14% </a:t>
            </a:r>
            <a:r>
              <a:rPr lang="zh-TW" altLang="en-US" dirty="0"/>
              <a:t>更好</a:t>
            </a:r>
            <a:r>
              <a:rPr lang="en-US" altLang="zh-TW" dirty="0"/>
              <a:t>(0</a:t>
            </a:r>
            <a:r>
              <a:rPr lang="zh-TW" altLang="en-US" dirty="0"/>
              <a:t>出局</a:t>
            </a:r>
            <a:r>
              <a:rPr lang="en-US" altLang="zh-TW" dirty="0"/>
              <a:t>13</a:t>
            </a:r>
            <a:r>
              <a:rPr lang="zh-TW" altLang="en-US" dirty="0"/>
              <a:t>壘有人</a:t>
            </a:r>
            <a:r>
              <a:rPr lang="en-US" altLang="zh-TW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dirty="0"/>
              <a:t>1</a:t>
            </a:r>
            <a:r>
              <a:rPr lang="zh-TW" altLang="en-US" dirty="0"/>
              <a:t>出局</a:t>
            </a:r>
            <a:r>
              <a:rPr lang="en-US" altLang="zh-TW" dirty="0"/>
              <a:t>1</a:t>
            </a:r>
            <a:r>
              <a:rPr lang="zh-TW" altLang="en-US" dirty="0"/>
              <a:t>壘有人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15% </a:t>
            </a:r>
            <a:r>
              <a:rPr lang="zh-TW" altLang="en-US" dirty="0"/>
              <a:t>更差</a:t>
            </a:r>
            <a:r>
              <a:rPr lang="en-US" altLang="zh-TW" dirty="0"/>
              <a:t>(2</a:t>
            </a:r>
            <a:r>
              <a:rPr lang="zh-TW" altLang="en-US" dirty="0"/>
              <a:t>出局</a:t>
            </a:r>
            <a:r>
              <a:rPr lang="en-US" altLang="zh-TW" dirty="0"/>
              <a:t>1</a:t>
            </a:r>
            <a:r>
              <a:rPr lang="zh-TW" altLang="en-US" dirty="0"/>
              <a:t>壘有人</a:t>
            </a:r>
            <a:r>
              <a:rPr lang="en-US" altLang="zh-TW" dirty="0"/>
              <a:t>)</a:t>
            </a:r>
            <a:r>
              <a:rPr lang="zh-TW" altLang="en-US" dirty="0"/>
              <a:t>；</a:t>
            </a:r>
            <a:r>
              <a:rPr lang="en-US" altLang="zh-TW" dirty="0"/>
              <a:t>68% 2</a:t>
            </a:r>
            <a:r>
              <a:rPr lang="zh-TW" altLang="en-US" dirty="0"/>
              <a:t>出局</a:t>
            </a:r>
            <a:r>
              <a:rPr lang="en-US" altLang="zh-TW" dirty="0"/>
              <a:t>2</a:t>
            </a:r>
            <a:r>
              <a:rPr lang="zh-TW" altLang="en-US" dirty="0"/>
              <a:t>壘有人；</a:t>
            </a:r>
            <a:r>
              <a:rPr lang="en-US" altLang="zh-TW" dirty="0"/>
              <a:t>17% </a:t>
            </a:r>
            <a:r>
              <a:rPr lang="zh-TW" altLang="en-US" dirty="0"/>
              <a:t>更好</a:t>
            </a:r>
            <a:r>
              <a:rPr lang="en-US" altLang="zh-TW" dirty="0"/>
              <a:t>(1</a:t>
            </a:r>
            <a:r>
              <a:rPr lang="zh-TW" altLang="en-US" dirty="0"/>
              <a:t>出局</a:t>
            </a:r>
            <a:r>
              <a:rPr lang="en-US" altLang="zh-TW" dirty="0"/>
              <a:t>12</a:t>
            </a:r>
            <a:r>
              <a:rPr lang="zh-TW" altLang="en-US" dirty="0"/>
              <a:t>壘有人</a:t>
            </a:r>
            <a:r>
              <a:rPr lang="en-US" altLang="zh-TW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ko-KR" altLang="en-US" dirty="0"/>
          </a:p>
        </p:txBody>
      </p:sp>
      <p:sp>
        <p:nvSpPr>
          <p:cNvPr id="3" name="語音泡泡: 圓角矩形 2">
            <a:extLst>
              <a:ext uri="{FF2B5EF4-FFF2-40B4-BE49-F238E27FC236}">
                <a16:creationId xmlns:a16="http://schemas.microsoft.com/office/drawing/2014/main" id="{FF3885EB-8817-4CF7-B369-440D100AC160}"/>
              </a:ext>
            </a:extLst>
          </p:cNvPr>
          <p:cNvSpPr/>
          <p:nvPr/>
        </p:nvSpPr>
        <p:spPr>
          <a:xfrm>
            <a:off x="8637973" y="2914649"/>
            <a:ext cx="3027285" cy="1000403"/>
          </a:xfrm>
          <a:prstGeom prst="wedgeRoundRectCallout">
            <a:avLst>
              <a:gd name="adj1" fmla="val -57197"/>
              <a:gd name="adj2" fmla="val 631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壘有人短打成功率最低，相當符合直覺</a:t>
            </a:r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844F0DE4-6BE4-49D1-A238-41F8903504CB}"/>
              </a:ext>
            </a:extLst>
          </p:cNvPr>
          <p:cNvSpPr/>
          <p:nvPr/>
        </p:nvSpPr>
        <p:spPr>
          <a:xfrm>
            <a:off x="6713090" y="733537"/>
            <a:ext cx="3438525" cy="1237180"/>
          </a:xfrm>
          <a:prstGeom prst="wedgeRoundRectCallout">
            <a:avLst>
              <a:gd name="adj1" fmla="val -61198"/>
              <a:gd name="adj2" fmla="val 6276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教練下達短打通常是希望達到成功推進的效果，因此理想短打的數據也會很有參考價值</a:t>
            </a:r>
          </a:p>
        </p:txBody>
      </p:sp>
    </p:spTree>
    <p:extLst>
      <p:ext uri="{BB962C8B-B14F-4D97-AF65-F5344CB8AC3E}">
        <p14:creationId xmlns:p14="http://schemas.microsoft.com/office/powerpoint/2010/main" val="376919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Step3: </a:t>
            </a:r>
            <a:r>
              <a:rPr lang="zh-TW" altLang="en-US" dirty="0"/>
              <a:t>預期勝率矩陣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/>
              <a:t>MLB</a:t>
            </a:r>
            <a:r>
              <a:rPr lang="zh-TW" altLang="en-US" b="1" i="0" dirty="0"/>
              <a:t>給定分差，主隊的預期勝率：</a:t>
            </a:r>
            <a:endParaRPr lang="ko-KR" altLang="en-US" b="1" i="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CFDFAC-7144-4899-BABB-F52A214C7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679602"/>
              </p:ext>
            </p:extLst>
          </p:nvPr>
        </p:nvGraphicFramePr>
        <p:xfrm>
          <a:off x="609599" y="2243736"/>
          <a:ext cx="5161870" cy="29141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187">
                  <a:extLst>
                    <a:ext uri="{9D8B030D-6E8A-4147-A177-3AD203B41FA5}">
                      <a16:colId xmlns:a16="http://schemas.microsoft.com/office/drawing/2014/main" val="3863428806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559537502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2005914829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714140846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09798385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148808175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369093650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35549155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466873650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2716864414"/>
                    </a:ext>
                  </a:extLst>
                </a:gridCol>
              </a:tblGrid>
              <a:tr h="32379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6099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22.65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41.59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74.74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88.18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2361505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25.66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45.54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78.59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85.65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584371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3</a:t>
                      </a:r>
                      <a:r>
                        <a:rPr lang="zh-TW" altLang="en-US" sz="1400" dirty="0"/>
                        <a:t>上</a:t>
                      </a:r>
                      <a:endParaRPr lang="en-US" altLang="zh-TW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13.29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20.95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83.24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89.1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03489579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3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24.63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33.99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45.69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71.16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86.9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92.33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5752141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4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19.26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27.94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39.39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52.68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65.83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76.97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90.56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041898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4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44.43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72.41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89.06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93.31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2108185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5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25.15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36.83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52.66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67.82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79.02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86.84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92.15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475469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5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19.37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28.96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74.52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84.51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90.84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355990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289CD58-F266-43A3-B97E-5A9D8954A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240004"/>
              </p:ext>
            </p:extLst>
          </p:nvPr>
        </p:nvGraphicFramePr>
        <p:xfrm>
          <a:off x="6275033" y="2243736"/>
          <a:ext cx="5161870" cy="29141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187">
                  <a:extLst>
                    <a:ext uri="{9D8B030D-6E8A-4147-A177-3AD203B41FA5}">
                      <a16:colId xmlns:a16="http://schemas.microsoft.com/office/drawing/2014/main" val="3863428806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559537502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2005914829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714140846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09798385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148808175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369093650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35549155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466873650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2716864414"/>
                    </a:ext>
                  </a:extLst>
                </a:gridCol>
              </a:tblGrid>
              <a:tr h="32379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6099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6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13.55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22.63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34.48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52.47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81.13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88.66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2361505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6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26.31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60.24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77.64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96.41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584371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7</a:t>
                      </a:r>
                      <a:r>
                        <a:rPr lang="zh-TW" altLang="en-US" sz="1400" dirty="0"/>
                        <a:t>上</a:t>
                      </a:r>
                      <a:endParaRPr lang="en-US" altLang="zh-TW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30.36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73.11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84.84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95.72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03489579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7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21.47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35.86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61.31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82.25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5752141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8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12.84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24.39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52.47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77.71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041898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8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63.56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89.18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2108185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9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14.93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475469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9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66.09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3559903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4685A33D-F921-485C-AE8A-7731003BB600}"/>
              </a:ext>
            </a:extLst>
          </p:cNvPr>
          <p:cNvSpPr txBox="1"/>
          <p:nvPr/>
        </p:nvSpPr>
        <p:spPr>
          <a:xfrm>
            <a:off x="609599" y="5547096"/>
            <a:ext cx="603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局數指該半局的開始，分差與勝率是以主隊為基準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0442E5E-F10E-4F40-8B8A-812B67628708}"/>
              </a:ext>
            </a:extLst>
          </p:cNvPr>
          <p:cNvSpPr txBox="1"/>
          <p:nvPr/>
        </p:nvSpPr>
        <p:spPr>
          <a:xfrm>
            <a:off x="6759358" y="5533741"/>
            <a:ext cx="419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至於進入延長賽勝率，根據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MLB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的統計，主隊勝率為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52.4%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17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Step3: </a:t>
            </a:r>
            <a:r>
              <a:rPr lang="zh-TW" altLang="en-US" dirty="0"/>
              <a:t>預期勝率矩陣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i="0" dirty="0"/>
              <a:t>CPBL</a:t>
            </a:r>
            <a:r>
              <a:rPr lang="zh-TW" altLang="en-US" b="1" i="0" dirty="0"/>
              <a:t>給定分差，主隊的預期勝率：</a:t>
            </a:r>
            <a:endParaRPr lang="ko-KR" altLang="en-US" b="1" i="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CFDFAC-7144-4899-BABB-F52A214C7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709710"/>
              </p:ext>
            </p:extLst>
          </p:nvPr>
        </p:nvGraphicFramePr>
        <p:xfrm>
          <a:off x="609599" y="2243736"/>
          <a:ext cx="5161870" cy="29141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187">
                  <a:extLst>
                    <a:ext uri="{9D8B030D-6E8A-4147-A177-3AD203B41FA5}">
                      <a16:colId xmlns:a16="http://schemas.microsoft.com/office/drawing/2014/main" val="3863428806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559537502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2005914829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714140846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09798385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148808175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369093650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35549155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466873650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2716864414"/>
                    </a:ext>
                  </a:extLst>
                </a:gridCol>
              </a:tblGrid>
              <a:tr h="32379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6099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2361505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2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584371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3</a:t>
                      </a:r>
                      <a:r>
                        <a:rPr lang="zh-TW" altLang="en-US" sz="1400" dirty="0"/>
                        <a:t>上</a:t>
                      </a:r>
                      <a:endParaRPr lang="en-US" altLang="zh-TW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03489579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3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5752141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4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041898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4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2108185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5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475469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5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355990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289CD58-F266-43A3-B97E-5A9D8954A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61766"/>
              </p:ext>
            </p:extLst>
          </p:nvPr>
        </p:nvGraphicFramePr>
        <p:xfrm>
          <a:off x="6275033" y="2243736"/>
          <a:ext cx="5161870" cy="29141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187">
                  <a:extLst>
                    <a:ext uri="{9D8B030D-6E8A-4147-A177-3AD203B41FA5}">
                      <a16:colId xmlns:a16="http://schemas.microsoft.com/office/drawing/2014/main" val="3863428806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559537502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2005914829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714140846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09798385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148808175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369093650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1355491554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466873650"/>
                    </a:ext>
                  </a:extLst>
                </a:gridCol>
                <a:gridCol w="516187">
                  <a:extLst>
                    <a:ext uri="{9D8B030D-6E8A-4147-A177-3AD203B41FA5}">
                      <a16:colId xmlns:a16="http://schemas.microsoft.com/office/drawing/2014/main" val="2716864414"/>
                    </a:ext>
                  </a:extLst>
                </a:gridCol>
              </a:tblGrid>
              <a:tr h="323799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-4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0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2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3</a:t>
                      </a:r>
                      <a:endParaRPr lang="zh-TW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4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6099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6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2361505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6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584371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7</a:t>
                      </a:r>
                      <a:r>
                        <a:rPr lang="zh-TW" altLang="en-US" sz="1400" dirty="0"/>
                        <a:t>上</a:t>
                      </a:r>
                      <a:endParaRPr lang="en-US" altLang="zh-TW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03489579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7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55752141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8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041898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8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2108185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9</a:t>
                      </a:r>
                      <a:r>
                        <a:rPr lang="zh-TW" altLang="en-US" sz="1400" dirty="0"/>
                        <a:t>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54754697"/>
                  </a:ext>
                </a:extLst>
              </a:tr>
              <a:tr h="323799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9</a:t>
                      </a:r>
                      <a:r>
                        <a:rPr lang="zh-TW" altLang="en-US" sz="1400" dirty="0"/>
                        <a:t>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3559903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4685A33D-F921-485C-AE8A-7731003BB600}"/>
              </a:ext>
            </a:extLst>
          </p:cNvPr>
          <p:cNvSpPr txBox="1"/>
          <p:nvPr/>
        </p:nvSpPr>
        <p:spPr>
          <a:xfrm>
            <a:off x="609599" y="5547096"/>
            <a:ext cx="603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局數指該半局的開始，分差與勝率是以主隊為基準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C6754F-82A1-4557-8699-6F45D3B0A2D9}"/>
              </a:ext>
            </a:extLst>
          </p:cNvPr>
          <p:cNvSpPr txBox="1"/>
          <p:nvPr/>
        </p:nvSpPr>
        <p:spPr>
          <a:xfrm>
            <a:off x="6759358" y="5533741"/>
            <a:ext cx="419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至於進入延長賽勝率，由於中職還有和局情況，我們只使用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MLB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的數據</a:t>
            </a:r>
          </a:p>
        </p:txBody>
      </p:sp>
    </p:spTree>
    <p:extLst>
      <p:ext uri="{BB962C8B-B14F-4D97-AF65-F5344CB8AC3E}">
        <p14:creationId xmlns:p14="http://schemas.microsoft.com/office/powerpoint/2010/main" val="1612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Step3: </a:t>
            </a:r>
            <a:r>
              <a:rPr lang="zh-TW" altLang="en-US" dirty="0"/>
              <a:t>預期勝率曲線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i="0" dirty="0"/>
              <a:t>分差固定，比賽越到後段，越難逆轉</a:t>
            </a:r>
            <a:endParaRPr lang="en-US" altLang="zh-TW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i="0" dirty="0"/>
              <a:t>比賽後段，追平分和超前分越顯得重要</a:t>
            </a:r>
            <a:endParaRPr lang="en-US" altLang="zh-TW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i="0" dirty="0"/>
              <a:t>因此，比賽後段的短打若可提高得到追平分與超前分的機率，會比前段更有價值</a:t>
            </a:r>
            <a:endParaRPr lang="en-US" altLang="zh-TW" i="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8E5E3A5-8B9D-4653-B84C-9BE0BB0E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422" y="3194832"/>
            <a:ext cx="3780263" cy="30017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0FAE035-8C6E-4DA3-8F26-63EEC5AD6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2" y="3194832"/>
            <a:ext cx="3837466" cy="300178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200DFD9-1D7F-4BB9-A216-9B88D4BADF1D}"/>
              </a:ext>
            </a:extLst>
          </p:cNvPr>
          <p:cNvSpPr txBox="1"/>
          <p:nvPr/>
        </p:nvSpPr>
        <p:spPr>
          <a:xfrm>
            <a:off x="1192997" y="6196613"/>
            <a:ext cx="408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MLB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的數據量較大，故曲線較平滑</a:t>
            </a:r>
          </a:p>
        </p:txBody>
      </p:sp>
    </p:spTree>
    <p:extLst>
      <p:ext uri="{BB962C8B-B14F-4D97-AF65-F5344CB8AC3E}">
        <p14:creationId xmlns:p14="http://schemas.microsoft.com/office/powerpoint/2010/main" val="9604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6563" y="857125"/>
            <a:ext cx="5622412" cy="2146630"/>
            <a:chOff x="1414686" y="857323"/>
            <a:chExt cx="3218706" cy="2147125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414686" y="1557586"/>
              <a:ext cx="3218706" cy="1446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4400" b="1" dirty="0">
                  <a:solidFill>
                    <a:srgbClr val="B2D31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굴림" pitchFamily="50" charset="-127"/>
                </a:rPr>
                <a:t>研究過程與結果</a:t>
              </a:r>
              <a:endParaRPr kumimoji="1" lang="en-US" altLang="ko-KR" sz="4400" b="1" dirty="0">
                <a:solidFill>
                  <a:srgbClr val="B2D3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42442" y="857323"/>
              <a:ext cx="936104" cy="76959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rgbClr val="B2D31C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400" b="1" dirty="0">
                <a:solidFill>
                  <a:srgbClr val="B2D31C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30" y="830395"/>
            <a:ext cx="1870884" cy="1060371"/>
          </a:xfrm>
          <a:prstGeom prst="rect">
            <a:avLst/>
          </a:prstGeom>
        </p:spPr>
      </p:pic>
      <p:sp>
        <p:nvSpPr>
          <p:cNvPr id="10" name="Text Box 9">
            <a:extLst>
              <a:ext uri="{FF2B5EF4-FFF2-40B4-BE49-F238E27FC236}">
                <a16:creationId xmlns:a16="http://schemas.microsoft.com/office/drawing/2014/main" id="{3B92401C-1081-4A72-9048-A688BC1C3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393" y="3123291"/>
            <a:ext cx="4607445" cy="184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計算範例</a:t>
            </a:r>
            <a:endParaRPr kumimoji="1" lang="en-US" altLang="ko-KR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狀況解讀</a:t>
            </a:r>
            <a:endParaRPr kumimoji="1"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結果與結論</a:t>
            </a:r>
            <a:endParaRPr kumimoji="1" lang="en-US" altLang="ko-KR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03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計算範例</a:t>
            </a:r>
            <a:r>
              <a:rPr lang="en-US" altLang="zh-TW" dirty="0"/>
              <a:t>1: 9</a:t>
            </a:r>
            <a:r>
              <a:rPr lang="zh-TW" altLang="en-US" dirty="0"/>
              <a:t>下</a:t>
            </a:r>
            <a:r>
              <a:rPr lang="en-US" altLang="zh-TW" dirty="0"/>
              <a:t>0</a:t>
            </a:r>
            <a:r>
              <a:rPr lang="zh-TW" altLang="en-US" dirty="0"/>
              <a:t>出局</a:t>
            </a:r>
            <a:r>
              <a:rPr lang="en-US" altLang="zh-TW" dirty="0"/>
              <a:t>1</a:t>
            </a:r>
            <a:r>
              <a:rPr lang="zh-TW" altLang="en-US" dirty="0"/>
              <a:t>壘有人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600" y="890696"/>
            <a:ext cx="10972800" cy="4823418"/>
          </a:xfrm>
        </p:spPr>
        <p:txBody>
          <a:bodyPr/>
          <a:lstStyle/>
          <a:p>
            <a:r>
              <a:rPr lang="zh-TW" altLang="en-US" dirty="0"/>
              <a:t>平手、使用</a:t>
            </a:r>
            <a:r>
              <a:rPr lang="en-US" altLang="zh-TW" dirty="0"/>
              <a:t>MLB</a:t>
            </a:r>
            <a:r>
              <a:rPr lang="zh-TW" altLang="en-US" dirty="0"/>
              <a:t>模型：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落後</a:t>
            </a:r>
            <a:r>
              <a:rPr lang="en-US" altLang="zh-TW" dirty="0"/>
              <a:t>1</a:t>
            </a:r>
            <a:r>
              <a:rPr lang="zh-TW" altLang="en-US" dirty="0"/>
              <a:t>分、使用</a:t>
            </a:r>
            <a:r>
              <a:rPr lang="en-US" altLang="zh-TW" dirty="0"/>
              <a:t>MLB</a:t>
            </a:r>
            <a:r>
              <a:rPr lang="zh-TW" altLang="en-US" dirty="0"/>
              <a:t>模型：</a:t>
            </a:r>
            <a:endParaRPr lang="en-US" altLang="zh-TW" dirty="0"/>
          </a:p>
          <a:p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D162747-AB46-4291-8EB6-0610916FF769}"/>
                  </a:ext>
                </a:extLst>
              </p:cNvPr>
              <p:cNvSpPr txBox="1"/>
              <p:nvPr/>
            </p:nvSpPr>
            <p:spPr>
              <a:xfrm>
                <a:off x="745724" y="1238787"/>
                <a:ext cx="10972800" cy="554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TW" altLang="en-US" dirty="0"/>
                  <a:t>強攻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%=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分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壘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贏球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9下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結束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領先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分</m:t>
                            </m:r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4D162747-AB46-4291-8EB6-0610916FF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4" y="1238787"/>
                <a:ext cx="10972800" cy="554447"/>
              </a:xfrm>
              <a:prstGeom prst="rect">
                <a:avLst/>
              </a:prstGeom>
              <a:blipFill>
                <a:blip r:embed="rId2"/>
                <a:stretch>
                  <a:fillRect l="-1278" t="-87912" b="-824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83816A7-CA0F-4D28-AAAF-98E38A6998E0}"/>
                  </a:ext>
                </a:extLst>
              </p:cNvPr>
              <p:cNvSpPr txBox="1"/>
              <p:nvPr/>
            </p:nvSpPr>
            <p:spPr>
              <a:xfrm>
                <a:off x="745724" y="1732244"/>
                <a:ext cx="11816179" cy="554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TW" altLang="en-US" dirty="0"/>
                  <a:t>理想短打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%=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分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壘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贏球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9下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結束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領先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分</m:t>
                            </m:r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83816A7-CA0F-4D28-AAAF-98E38A699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4" y="1732244"/>
                <a:ext cx="11816179" cy="554447"/>
              </a:xfrm>
              <a:prstGeom prst="rect">
                <a:avLst/>
              </a:prstGeom>
              <a:blipFill>
                <a:blip r:embed="rId3"/>
                <a:stretch>
                  <a:fillRect l="-1186" t="-87912" b="-824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6C93192-70C4-4374-AE27-8004E690A2C6}"/>
                  </a:ext>
                </a:extLst>
              </p:cNvPr>
              <p:cNvSpPr txBox="1"/>
              <p:nvPr/>
            </p:nvSpPr>
            <p:spPr>
              <a:xfrm>
                <a:off x="2237174" y="2072767"/>
                <a:ext cx="4544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=58.6%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×52.4%+41.4%×100%=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72.1%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6C93192-70C4-4374-AE27-8004E690A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74" y="2072767"/>
                <a:ext cx="4544514" cy="276999"/>
              </a:xfrm>
              <a:prstGeom prst="rect">
                <a:avLst/>
              </a:prstGeom>
              <a:blipFill>
                <a:blip r:embed="rId4"/>
                <a:stretch>
                  <a:fillRect l="-134" r="-1074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3F18246-B091-4A84-BBB0-3DBBD24D2F3A}"/>
                  </a:ext>
                </a:extLst>
              </p:cNvPr>
              <p:cNvSpPr txBox="1"/>
              <p:nvPr/>
            </p:nvSpPr>
            <p:spPr>
              <a:xfrm>
                <a:off x="1792687" y="1501383"/>
                <a:ext cx="4544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=57.3%×52.4%+42.7%×100%=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72.7%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3F18246-B091-4A84-BBB0-3DBBD24D2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687" y="1501383"/>
                <a:ext cx="4544514" cy="276999"/>
              </a:xfrm>
              <a:prstGeom prst="rect">
                <a:avLst/>
              </a:prstGeom>
              <a:blipFill>
                <a:blip r:embed="rId5"/>
                <a:stretch>
                  <a:fillRect r="-1072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FCCDD28-E319-4DAB-9C26-2FDD91AAF00D}"/>
                  </a:ext>
                </a:extLst>
              </p:cNvPr>
              <p:cNvSpPr txBox="1"/>
              <p:nvPr/>
            </p:nvSpPr>
            <p:spPr>
              <a:xfrm>
                <a:off x="745724" y="2309423"/>
                <a:ext cx="7833042" cy="277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b="0" dirty="0"/>
                  <a:t>實際短打</a:t>
                </a:r>
                <a:r>
                  <a:rPr lang="en-US" altLang="zh-TW" b="0" dirty="0"/>
                  <a:t>:</a:t>
                </a:r>
                <a:r>
                  <a:rPr lang="zh-TW" altLang="en-US" b="0" dirty="0"/>
                  <a:t> </a:t>
                </a:r>
                <a:r>
                  <a:rPr lang="en-US" altLang="zh-TW" b="0" dirty="0"/>
                  <a:t>W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=0.15×(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分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壘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贏球 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9下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結束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領先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分)</m:t>
                            </m:r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FCCDD28-E319-4DAB-9C26-2FDD91AAF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4" y="2309423"/>
                <a:ext cx="7833042" cy="277448"/>
              </a:xfrm>
              <a:prstGeom prst="rect">
                <a:avLst/>
              </a:prstGeom>
              <a:blipFill>
                <a:blip r:embed="rId6"/>
                <a:stretch>
                  <a:fillRect l="-1790" t="-180000" b="-26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F7DF855-2F66-440E-BBA8-A0E0DB723D33}"/>
                  </a:ext>
                </a:extLst>
              </p:cNvPr>
              <p:cNvSpPr txBox="1"/>
              <p:nvPr/>
            </p:nvSpPr>
            <p:spPr>
              <a:xfrm>
                <a:off x="2266932" y="2586871"/>
                <a:ext cx="6255687" cy="277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>
                    <a:latin typeface="+mn-ea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0.68×(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分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壘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贏球 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9下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結束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領先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分)</m:t>
                            </m:r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F7DF855-2F66-440E-BBA8-A0E0DB723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32" y="2586871"/>
                <a:ext cx="6255687" cy="277448"/>
              </a:xfrm>
              <a:prstGeom prst="rect">
                <a:avLst/>
              </a:prstGeom>
              <a:blipFill>
                <a:blip r:embed="rId7"/>
                <a:stretch>
                  <a:fillRect l="-2339" t="-173913" b="-260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51E7AD-09E0-4CDB-9089-5A07668A0965}"/>
                  </a:ext>
                </a:extLst>
              </p:cNvPr>
              <p:cNvSpPr txBox="1"/>
              <p:nvPr/>
            </p:nvSpPr>
            <p:spPr>
              <a:xfrm>
                <a:off x="2266932" y="2875460"/>
                <a:ext cx="6383927" cy="277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>
                    <a:latin typeface="+mn-ea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0.17×(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分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壘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贏球 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9下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結束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領先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分)</m:t>
                            </m:r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51E7AD-09E0-4CDB-9089-5A07668A0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32" y="2875460"/>
                <a:ext cx="6383927" cy="277448"/>
              </a:xfrm>
              <a:prstGeom prst="rect">
                <a:avLst/>
              </a:prstGeom>
              <a:blipFill>
                <a:blip r:embed="rId8"/>
                <a:stretch>
                  <a:fillRect l="-2292" t="-180000" b="-26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B871D78-F450-4403-9C9A-F064187C0E17}"/>
                  </a:ext>
                </a:extLst>
              </p:cNvPr>
              <p:cNvSpPr txBox="1"/>
              <p:nvPr/>
            </p:nvSpPr>
            <p:spPr>
              <a:xfrm>
                <a:off x="2237174" y="3163730"/>
                <a:ext cx="844308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=0.15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72.7%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×52.4%+26.3%×100%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+0.68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58.6%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×52.4%+41.4%×100%</m:t>
                          </m:r>
                        </m:e>
                      </m:d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+0.17(36.3%×52.4%+62.7%×100%)=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72.9%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B871D78-F450-4403-9C9A-F064187C0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74" y="3163730"/>
                <a:ext cx="8443081" cy="553998"/>
              </a:xfrm>
              <a:prstGeom prst="rect">
                <a:avLst/>
              </a:prstGeom>
              <a:blipFill>
                <a:blip r:embed="rId9"/>
                <a:stretch>
                  <a:fillRect l="-939" b="-164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圖片 14">
            <a:extLst>
              <a:ext uri="{FF2B5EF4-FFF2-40B4-BE49-F238E27FC236}">
                <a16:creationId xmlns:a16="http://schemas.microsoft.com/office/drawing/2014/main" id="{E10EA81D-F644-4305-80A4-FC5141B502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7051" y="1314270"/>
            <a:ext cx="2495550" cy="1314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1C9A0E7-F98B-4C75-AB26-A5E2F674205C}"/>
                  </a:ext>
                </a:extLst>
              </p:cNvPr>
              <p:cNvSpPr txBox="1"/>
              <p:nvPr/>
            </p:nvSpPr>
            <p:spPr>
              <a:xfrm>
                <a:off x="745724" y="4079993"/>
                <a:ext cx="10972800" cy="554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TW" altLang="en-US" dirty="0"/>
                  <a:t>強攻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%=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分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壘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贏球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9下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結束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領先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−1分</m:t>
                            </m:r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1C9A0E7-F98B-4C75-AB26-A5E2F6742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4" y="4079993"/>
                <a:ext cx="10972800" cy="554447"/>
              </a:xfrm>
              <a:prstGeom prst="rect">
                <a:avLst/>
              </a:prstGeom>
              <a:blipFill>
                <a:blip r:embed="rId11"/>
                <a:stretch>
                  <a:fillRect l="-1278" t="-87912" b="-824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76E21CF-7CDE-4743-A3AD-6A8CB21FF1A2}"/>
                  </a:ext>
                </a:extLst>
              </p:cNvPr>
              <p:cNvSpPr txBox="1"/>
              <p:nvPr/>
            </p:nvSpPr>
            <p:spPr>
              <a:xfrm>
                <a:off x="745724" y="4624279"/>
                <a:ext cx="11816179" cy="5544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TW" altLang="en-US" dirty="0"/>
                  <a:t>理想短打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%=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分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壘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贏球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9下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結束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領先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−1分</m:t>
                            </m:r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76E21CF-7CDE-4743-A3AD-6A8CB21FF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4" y="4624279"/>
                <a:ext cx="11816179" cy="554447"/>
              </a:xfrm>
              <a:prstGeom prst="rect">
                <a:avLst/>
              </a:prstGeom>
              <a:blipFill>
                <a:blip r:embed="rId12"/>
                <a:stretch>
                  <a:fillRect l="-1186" t="-89011" b="-813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0122CD2-56C3-4FDD-89CB-CE1396D09E9F}"/>
                  </a:ext>
                </a:extLst>
              </p:cNvPr>
              <p:cNvSpPr txBox="1"/>
              <p:nvPr/>
            </p:nvSpPr>
            <p:spPr>
              <a:xfrm>
                <a:off x="2237174" y="4908543"/>
                <a:ext cx="60593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58.6%×0%+25.1%×52.4%+16.3%×100%=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29.5%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0122CD2-56C3-4FDD-89CB-CE1396D09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74" y="4908543"/>
                <a:ext cx="6059351" cy="276999"/>
              </a:xfrm>
              <a:prstGeom prst="rect">
                <a:avLst/>
              </a:prstGeom>
              <a:blipFill>
                <a:blip r:embed="rId13"/>
                <a:stretch>
                  <a:fillRect r="-704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39E1817-1571-45B0-AD87-C192CB02CE73}"/>
                  </a:ext>
                </a:extLst>
              </p:cNvPr>
              <p:cNvSpPr txBox="1"/>
              <p:nvPr/>
            </p:nvSpPr>
            <p:spPr>
              <a:xfrm>
                <a:off x="1792687" y="4355551"/>
                <a:ext cx="58830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=57.3%×0%+18.7%×52.4%+24%×100%=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33.8%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39E1817-1571-45B0-AD87-C192CB02C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687" y="4355551"/>
                <a:ext cx="5883021" cy="276999"/>
              </a:xfrm>
              <a:prstGeom prst="rect">
                <a:avLst/>
              </a:prstGeom>
              <a:blipFill>
                <a:blip r:embed="rId14"/>
                <a:stretch>
                  <a:fillRect r="-725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7AEA8B4-5336-4582-A869-03663649DD11}"/>
                  </a:ext>
                </a:extLst>
              </p:cNvPr>
              <p:cNvSpPr txBox="1"/>
              <p:nvPr/>
            </p:nvSpPr>
            <p:spPr>
              <a:xfrm>
                <a:off x="745724" y="5185542"/>
                <a:ext cx="8244308" cy="277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TW" altLang="en-US" b="0" dirty="0"/>
                  <a:t>實際短打</a:t>
                </a:r>
                <a:r>
                  <a:rPr lang="en-US" altLang="zh-TW" b="0" dirty="0"/>
                  <a:t>:</a:t>
                </a:r>
                <a:r>
                  <a:rPr lang="zh-TW" altLang="en-US" b="0" dirty="0"/>
                  <a:t> </a:t>
                </a:r>
                <a:r>
                  <a:rPr lang="en-US" altLang="zh-TW" b="0" dirty="0"/>
                  <a:t>W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=0.15×(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分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壘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贏球 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9下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結束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領先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−1分)</m:t>
                            </m:r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7AEA8B4-5336-4582-A869-03663649D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4" y="5185542"/>
                <a:ext cx="8244308" cy="277448"/>
              </a:xfrm>
              <a:prstGeom prst="rect">
                <a:avLst/>
              </a:prstGeom>
              <a:blipFill>
                <a:blip r:embed="rId15"/>
                <a:stretch>
                  <a:fillRect l="-1700" t="-180000" b="-26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CA339C85-3672-4A00-B4E3-49880DE9FEE2}"/>
                  </a:ext>
                </a:extLst>
              </p:cNvPr>
              <p:cNvSpPr txBox="1"/>
              <p:nvPr/>
            </p:nvSpPr>
            <p:spPr>
              <a:xfrm>
                <a:off x="2266932" y="5462990"/>
                <a:ext cx="6666953" cy="277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>
                    <a:latin typeface="+mn-ea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0.68×(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分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壘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贏球 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9下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結束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領先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−1分)</m:t>
                            </m:r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CA339C85-3672-4A00-B4E3-49880DE9F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32" y="5462990"/>
                <a:ext cx="6666953" cy="277448"/>
              </a:xfrm>
              <a:prstGeom prst="rect">
                <a:avLst/>
              </a:prstGeom>
              <a:blipFill>
                <a:blip r:embed="rId16"/>
                <a:stretch>
                  <a:fillRect l="-2194" t="-173913" b="-260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658FF93-C270-4D5E-842F-85B2CF192B12}"/>
                  </a:ext>
                </a:extLst>
              </p:cNvPr>
              <p:cNvSpPr txBox="1"/>
              <p:nvPr/>
            </p:nvSpPr>
            <p:spPr>
              <a:xfrm>
                <a:off x="2266932" y="5750811"/>
                <a:ext cx="6795194" cy="277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dirty="0">
                    <a:latin typeface="+mn-ea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0.17×(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分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壘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贏球 </m:t>
                        </m:r>
                        <m:d>
                          <m:dPr>
                            <m:begChr m:val="|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9下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結束</m:t>
                            </m:r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領先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−1分)</m:t>
                            </m:r>
                          </m:e>
                        </m:d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658FF93-C270-4D5E-842F-85B2CF192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32" y="5750811"/>
                <a:ext cx="6795194" cy="277448"/>
              </a:xfrm>
              <a:prstGeom prst="rect">
                <a:avLst/>
              </a:prstGeom>
              <a:blipFill>
                <a:blip r:embed="rId17"/>
                <a:stretch>
                  <a:fillRect l="-2152" t="-173913" b="-260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1EDDC17-3BE1-4C0F-9420-5C167257F864}"/>
                  </a:ext>
                </a:extLst>
              </p:cNvPr>
              <p:cNvSpPr txBox="1"/>
              <p:nvPr/>
            </p:nvSpPr>
            <p:spPr>
              <a:xfrm>
                <a:off x="745724" y="5989672"/>
                <a:ext cx="1147275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=0.15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72.7%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×0%+12.6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×52.4%+14.7%×100%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+0.68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58.6%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×0%+25.1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×52.4%+16.3%×100%</m:t>
                          </m:r>
                        </m:e>
                      </m:d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+0.17(36.3%×0%+22.7%×52.4%+41%×100%)=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32.2%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1EDDC17-3BE1-4C0F-9420-5C167257F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24" y="5989672"/>
                <a:ext cx="11472756" cy="553998"/>
              </a:xfrm>
              <a:prstGeom prst="rect">
                <a:avLst/>
              </a:prstGeom>
              <a:blipFill>
                <a:blip r:embed="rId18"/>
                <a:stretch>
                  <a:fillRect l="-638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圖片 23">
            <a:extLst>
              <a:ext uri="{FF2B5EF4-FFF2-40B4-BE49-F238E27FC236}">
                <a16:creationId xmlns:a16="http://schemas.microsoft.com/office/drawing/2014/main" id="{D72B2E40-3972-4813-BAD4-750074C589F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21338" y="3661174"/>
            <a:ext cx="24669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5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180642"/>
            <a:ext cx="10972800" cy="798568"/>
          </a:xfrm>
        </p:spPr>
        <p:txBody>
          <a:bodyPr/>
          <a:lstStyle/>
          <a:p>
            <a:r>
              <a:rPr lang="zh-TW" altLang="en-US" dirty="0"/>
              <a:t>計算範例</a:t>
            </a:r>
            <a:r>
              <a:rPr lang="en-US" altLang="zh-TW" dirty="0"/>
              <a:t>2: 8</a:t>
            </a:r>
            <a:r>
              <a:rPr lang="zh-TW" altLang="en-US" dirty="0"/>
              <a:t>上</a:t>
            </a:r>
            <a:r>
              <a:rPr lang="en-US" altLang="zh-TW" dirty="0"/>
              <a:t>0</a:t>
            </a:r>
            <a:r>
              <a:rPr lang="zh-TW" altLang="en-US" dirty="0"/>
              <a:t>出局</a:t>
            </a:r>
            <a:r>
              <a:rPr lang="en-US" altLang="zh-TW" dirty="0"/>
              <a:t>12</a:t>
            </a:r>
            <a:r>
              <a:rPr lang="zh-TW" altLang="en-US" dirty="0"/>
              <a:t>壘有人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B18D070-B1AE-4B76-998D-04AD3E246873}"/>
                  </a:ext>
                </a:extLst>
              </p:cNvPr>
              <p:cNvSpPr/>
              <p:nvPr/>
            </p:nvSpPr>
            <p:spPr>
              <a:xfrm>
                <a:off x="609601" y="1191432"/>
                <a:ext cx="853439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(贏球 </m:t>
                      </m:r>
                      <m:d>
                        <m:dPr>
                          <m:begChr m:val="|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進入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下領先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分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i="0"/>
                            <m:t>63.56</m:t>
                          </m:r>
                          <m:r>
                            <m:rPr>
                              <m:nor/>
                            </m:rPr>
                            <a:rPr lang="en-US" altLang="zh-TW" b="0" i="0" smtClean="0"/>
                            <m:t>,</m:t>
                          </m:r>
                          <m:r>
                            <m:rPr>
                              <m:nor/>
                            </m:rPr>
                            <a:rPr lang="zh-TW" altLang="en-US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i="0"/>
                            <m:t>89.18</m:t>
                          </m:r>
                          <m:r>
                            <m:rPr>
                              <m:nor/>
                            </m:rPr>
                            <a:rPr lang="en-US" altLang="zh-TW" b="0" i="0" smtClean="0"/>
                            <m:t>,</m:t>
                          </m:r>
                          <m:r>
                            <m:rPr>
                              <m:nor/>
                            </m:rPr>
                            <a:rPr lang="zh-TW" altLang="en-US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i="0"/>
                            <m:t>95.65</m:t>
                          </m:r>
                          <m:r>
                            <m:rPr>
                              <m:nor/>
                            </m:rPr>
                            <a:rPr lang="en-US" altLang="zh-TW" b="0" i="0" smtClean="0"/>
                            <m:t>,</m:t>
                          </m:r>
                          <m:r>
                            <m:rPr>
                              <m:nor/>
                            </m:rPr>
                            <a:rPr lang="zh-TW" altLang="en-US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i="0"/>
                            <m:t>98.38</m:t>
                          </m:r>
                          <m:r>
                            <m:rPr>
                              <m:nor/>
                            </m:rPr>
                            <a:rPr lang="en-US" altLang="zh-TW" b="0" i="0" smtClean="0"/>
                            <m:t>,</m:t>
                          </m:r>
                          <m:r>
                            <m:rPr>
                              <m:nor/>
                            </m:rPr>
                            <a:rPr lang="zh-TW" altLang="en-US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i="0"/>
                            <m:t>99.24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=0,1,2,3,4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B18D070-B1AE-4B76-998D-04AD3E246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1191432"/>
                <a:ext cx="8534399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7779EB4-FC4F-4231-8FD4-5C3FDE8E8219}"/>
                  </a:ext>
                </a:extLst>
              </p:cNvPr>
              <p:cNvSpPr/>
              <p:nvPr/>
            </p:nvSpPr>
            <p:spPr>
              <a:xfrm>
                <a:off x="725011" y="1465987"/>
                <a:ext cx="8685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(贏球 </m:t>
                      </m:r>
                      <m:d>
                        <m:dPr>
                          <m:begChr m:val="|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進入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下領先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分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altLang="zh-TW"/>
                        <m:t>29.36</m:t>
                      </m:r>
                      <m:r>
                        <m:rPr>
                          <m:nor/>
                        </m:rPr>
                        <a:rPr lang="en-US" altLang="zh-TW" b="0" i="0" smtClean="0"/>
                        <m:t>,</m:t>
                      </m:r>
                      <m:r>
                        <m:rPr>
                          <m:nor/>
                        </m:rPr>
                        <a:rPr lang="zh-TW" altLang="en-US" smtClean="0"/>
                        <m:t> </m:t>
                      </m:r>
                      <m:r>
                        <m:rPr>
                          <m:nor/>
                        </m:rPr>
                        <a:rPr lang="en-US" altLang="zh-TW"/>
                        <m:t>63.56</m:t>
                      </m:r>
                      <m:r>
                        <m:rPr>
                          <m:nor/>
                        </m:rPr>
                        <a:rPr lang="en-US" altLang="zh-TW" b="0" i="0" smtClean="0"/>
                        <m:t>,</m:t>
                      </m:r>
                      <m:r>
                        <m:rPr>
                          <m:nor/>
                        </m:rPr>
                        <a:rPr lang="zh-TW" altLang="en-US" smtClean="0"/>
                        <m:t> </m:t>
                      </m:r>
                      <m:r>
                        <m:rPr>
                          <m:nor/>
                        </m:rPr>
                        <a:rPr lang="en-US" altLang="zh-TW"/>
                        <m:t>89.18</m:t>
                      </m:r>
                      <m:r>
                        <m:rPr>
                          <m:nor/>
                        </m:rPr>
                        <a:rPr lang="en-US" altLang="zh-TW" b="0" i="0" smtClean="0"/>
                        <m:t>,</m:t>
                      </m:r>
                      <m:r>
                        <m:rPr>
                          <m:nor/>
                        </m:rPr>
                        <a:rPr lang="zh-TW" altLang="en-US" smtClean="0"/>
                        <m:t> </m:t>
                      </m:r>
                      <m:r>
                        <m:rPr>
                          <m:nor/>
                        </m:rPr>
                        <a:rPr lang="en-US" altLang="zh-TW"/>
                        <m:t>95.65</m:t>
                      </m:r>
                      <m:r>
                        <m:rPr>
                          <m:nor/>
                        </m:rPr>
                        <a:rPr lang="en-US" altLang="zh-TW" b="0" i="0" smtClean="0"/>
                        <m:t>,</m:t>
                      </m:r>
                      <m:r>
                        <m:rPr>
                          <m:nor/>
                        </m:rPr>
                        <a:rPr lang="zh-TW" altLang="en-US" smtClean="0"/>
                        <m:t> </m:t>
                      </m:r>
                      <m:r>
                        <m:rPr>
                          <m:nor/>
                        </m:rPr>
                        <a:rPr lang="en-US" altLang="zh-TW"/>
                        <m:t>98.38</m:t>
                      </m:r>
                      <m:r>
                        <m:rPr>
                          <m:nor/>
                        </m:rPr>
                        <a:rPr lang="en-US" altLang="zh-TW" b="0" i="0" smtClean="0"/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=0,1,2,3,4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97779EB4-FC4F-4231-8FD4-5C3FDE8E8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11" y="1465987"/>
                <a:ext cx="868532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DC96FA6-376C-4619-AA52-4F910422C795}"/>
                  </a:ext>
                </a:extLst>
              </p:cNvPr>
              <p:cNvSpPr/>
              <p:nvPr/>
            </p:nvSpPr>
            <p:spPr>
              <a:xfrm>
                <a:off x="725011" y="1775878"/>
                <a:ext cx="8685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(贏球 </m:t>
                      </m:r>
                      <m:d>
                        <m:dPr>
                          <m:begChr m:val="|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進入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zh-TW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下領先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分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altLang="zh-TW"/>
                        <m:t>15.33</m:t>
                      </m:r>
                      <m:r>
                        <m:rPr>
                          <m:nor/>
                        </m:rPr>
                        <a:rPr lang="en-US" altLang="zh-TW" b="0" i="0" smtClean="0"/>
                        <m:t>,</m:t>
                      </m:r>
                      <m:r>
                        <m:rPr>
                          <m:nor/>
                        </m:rPr>
                        <a:rPr lang="zh-TW" altLang="en-US" smtClean="0"/>
                        <m:t> </m:t>
                      </m:r>
                      <m:r>
                        <m:rPr>
                          <m:nor/>
                        </m:rPr>
                        <a:rPr lang="en-US" altLang="zh-TW"/>
                        <m:t>29.36</m:t>
                      </m:r>
                      <m:r>
                        <m:rPr>
                          <m:nor/>
                        </m:rPr>
                        <a:rPr lang="en-US" altLang="zh-TW" b="0" i="0" smtClean="0"/>
                        <m:t>,</m:t>
                      </m:r>
                      <m:r>
                        <m:rPr>
                          <m:nor/>
                        </m:rPr>
                        <a:rPr lang="zh-TW" altLang="en-US" smtClean="0"/>
                        <m:t> </m:t>
                      </m:r>
                      <m:r>
                        <m:rPr>
                          <m:nor/>
                        </m:rPr>
                        <a:rPr lang="en-US" altLang="zh-TW"/>
                        <m:t>63.56</m:t>
                      </m:r>
                      <m:r>
                        <m:rPr>
                          <m:nor/>
                        </m:rPr>
                        <a:rPr lang="en-US" altLang="zh-TW" b="0" i="0" smtClean="0"/>
                        <m:t>,</m:t>
                      </m:r>
                      <m:r>
                        <m:rPr>
                          <m:nor/>
                        </m:rPr>
                        <a:rPr lang="zh-TW" altLang="en-US" smtClean="0"/>
                        <m:t> </m:t>
                      </m:r>
                      <m:r>
                        <m:rPr>
                          <m:nor/>
                        </m:rPr>
                        <a:rPr lang="en-US" altLang="zh-TW"/>
                        <m:t>89.18</m:t>
                      </m:r>
                      <m:r>
                        <m:rPr>
                          <m:nor/>
                        </m:rPr>
                        <a:rPr lang="en-US" altLang="zh-TW" b="0" i="0" smtClean="0"/>
                        <m:t>,</m:t>
                      </m:r>
                      <m:r>
                        <m:rPr>
                          <m:nor/>
                        </m:rPr>
                        <a:rPr lang="zh-TW" altLang="en-US" smtClean="0"/>
                        <m:t> </m:t>
                      </m:r>
                      <m:r>
                        <m:rPr>
                          <m:nor/>
                        </m:rPr>
                        <a:rPr lang="en-US" altLang="zh-TW"/>
                        <m:t>95.65</m:t>
                      </m:r>
                      <m:r>
                        <m:rPr>
                          <m:nor/>
                        </m:rPr>
                        <a:rPr lang="en-US" altLang="zh-TW" b="0" i="0" smtClean="0"/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=0,1,2,3,4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DC96FA6-376C-4619-AA52-4F910422C7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11" y="1775878"/>
                <a:ext cx="8685320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3D9ED81-F0FB-43B2-BF11-8F1EF689F174}"/>
                  </a:ext>
                </a:extLst>
              </p:cNvPr>
              <p:cNvSpPr/>
              <p:nvPr/>
            </p:nvSpPr>
            <p:spPr>
              <a:xfrm>
                <a:off x="314522" y="2085769"/>
                <a:ext cx="8685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分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36.33,</m:t>
                          </m:r>
                          <m:r>
                            <m:rPr>
                              <m:nor/>
                            </m:rPr>
                            <a:rPr lang="zh-TW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22.68,</m:t>
                          </m:r>
                          <m:r>
                            <m:rPr>
                              <m:nor/>
                            </m:rPr>
                            <a:rPr lang="zh-TW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16.62,</m:t>
                          </m:r>
                          <m:r>
                            <m:rPr>
                              <m:nor/>
                            </m:rPr>
                            <a:rPr lang="zh-TW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12.34,</m:t>
                          </m:r>
                          <m:r>
                            <m:rPr>
                              <m:nor/>
                            </m:rPr>
                            <a:rPr lang="zh-TW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12.02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=0,1,2,3,4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3D9ED81-F0FB-43B2-BF11-8F1EF689F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22" y="2085769"/>
                <a:ext cx="868532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CDC4744-F7C2-4D90-8936-71D4AA2A8BB7}"/>
                  </a:ext>
                </a:extLst>
              </p:cNvPr>
              <p:cNvSpPr/>
              <p:nvPr/>
            </p:nvSpPr>
            <p:spPr>
              <a:xfrm>
                <a:off x="192350" y="2360344"/>
                <a:ext cx="8685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分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57.17,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17.05,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11.34,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8.45,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5.99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=0,1,2,3,4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CDC4744-F7C2-4D90-8936-71D4AA2A8B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50" y="2360344"/>
                <a:ext cx="868532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49DAB9F-693B-485F-B9E0-963E6FBE2E3D}"/>
                  </a:ext>
                </a:extLst>
              </p:cNvPr>
              <p:cNvSpPr/>
              <p:nvPr/>
            </p:nvSpPr>
            <p:spPr>
              <a:xfrm>
                <a:off x="192350" y="2634370"/>
                <a:ext cx="8685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分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32.03,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27.1,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23.15,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9.52,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8.21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=0,1,2,3,4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49DAB9F-693B-485F-B9E0-963E6FBE2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50" y="2634370"/>
                <a:ext cx="868532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046643-500C-4D6E-8A77-29212E083C32}"/>
                  </a:ext>
                </a:extLst>
              </p:cNvPr>
              <p:cNvSpPr/>
              <p:nvPr/>
            </p:nvSpPr>
            <p:spPr>
              <a:xfrm>
                <a:off x="314522" y="2899938"/>
                <a:ext cx="86853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分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滿壘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13.4,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26.23,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20.94,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15.15,</m:t>
                          </m:r>
                          <m:r>
                            <m:rPr>
                              <m:nor/>
                            </m:rPr>
                            <a:rPr lang="zh-TW" altLang="en-US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24.28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%,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=0,1,2,3,4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5046643-500C-4D6E-8A77-29212E083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22" y="2899938"/>
                <a:ext cx="868532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E8C467E-317B-475F-AB9B-479B5364E2BD}"/>
                  </a:ext>
                </a:extLst>
              </p:cNvPr>
              <p:cNvSpPr txBox="1"/>
              <p:nvPr/>
            </p:nvSpPr>
            <p:spPr>
              <a:xfrm>
                <a:off x="855628" y="3218645"/>
                <a:ext cx="3801554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短打轉換向量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(0.25, 0.62, 0.13)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E8C467E-317B-475F-AB9B-479B5364E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28" y="3218645"/>
                <a:ext cx="3801554" cy="292388"/>
              </a:xfrm>
              <a:prstGeom prst="rect">
                <a:avLst/>
              </a:prstGeom>
              <a:blipFill>
                <a:blip r:embed="rId9"/>
                <a:stretch>
                  <a:fillRect l="-1603" t="-47917" r="-1763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F8D84C9C-ADD7-4BF9-A763-3723AFBE14EB}"/>
              </a:ext>
            </a:extLst>
          </p:cNvPr>
          <p:cNvSpPr/>
          <p:nvPr/>
        </p:nvSpPr>
        <p:spPr>
          <a:xfrm>
            <a:off x="609599" y="811621"/>
            <a:ext cx="19287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使用</a:t>
            </a:r>
            <a:r>
              <a:rPr lang="en-US" altLang="zh-TW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MLB</a:t>
            </a:r>
            <a:r>
              <a:rPr lang="zh-TW" alt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模型：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5A0EA9-C813-436C-9145-3F2FFE31A677}"/>
              </a:ext>
            </a:extLst>
          </p:cNvPr>
          <p:cNvSpPr/>
          <p:nvPr/>
        </p:nvSpPr>
        <p:spPr>
          <a:xfrm>
            <a:off x="2797803" y="3728003"/>
            <a:ext cx="2109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落後</a:t>
            </a:r>
            <a:r>
              <a:rPr lang="en-US" altLang="zh-TW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2</a:t>
            </a:r>
            <a:r>
              <a:rPr lang="zh-TW" alt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分：</a:t>
            </a:r>
            <a:r>
              <a:rPr lang="zh-TW" altLang="en-US" dirty="0"/>
              <a:t>強攻：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C2D4078-D1EC-442A-9016-F4BF15FFD1DF}"/>
                  </a:ext>
                </a:extLst>
              </p:cNvPr>
              <p:cNvSpPr txBox="1"/>
              <p:nvPr/>
            </p:nvSpPr>
            <p:spPr>
              <a:xfrm>
                <a:off x="4796078" y="3789558"/>
                <a:ext cx="2118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%=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29%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C2D4078-D1EC-442A-9016-F4BF15FF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078" y="3789558"/>
                <a:ext cx="2118850" cy="276999"/>
              </a:xfrm>
              <a:prstGeom prst="rect">
                <a:avLst/>
              </a:prstGeom>
              <a:blipFill>
                <a:blip r:embed="rId10"/>
                <a:stretch>
                  <a:fillRect l="-2594" r="-2882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57250BE7-8F6B-4CD7-ACD3-9C4225880286}"/>
              </a:ext>
            </a:extLst>
          </p:cNvPr>
          <p:cNvSpPr/>
          <p:nvPr/>
        </p:nvSpPr>
        <p:spPr>
          <a:xfrm>
            <a:off x="3494506" y="406518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理想短打：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FB0F507-5F17-4915-B304-700EDC36A2DB}"/>
                  </a:ext>
                </a:extLst>
              </p:cNvPr>
              <p:cNvSpPr txBox="1"/>
              <p:nvPr/>
            </p:nvSpPr>
            <p:spPr>
              <a:xfrm>
                <a:off x="4796078" y="4125311"/>
                <a:ext cx="2386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%=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26.4%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FB0F507-5F17-4915-B304-700EDC36A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078" y="4125311"/>
                <a:ext cx="2386423" cy="276999"/>
              </a:xfrm>
              <a:prstGeom prst="rect">
                <a:avLst/>
              </a:prstGeom>
              <a:blipFill>
                <a:blip r:embed="rId11"/>
                <a:stretch>
                  <a:fillRect l="-2302" r="-2302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8AE5255C-61DE-4F1D-A059-2381A403A5CE}"/>
              </a:ext>
            </a:extLst>
          </p:cNvPr>
          <p:cNvSpPr/>
          <p:nvPr/>
        </p:nvSpPr>
        <p:spPr>
          <a:xfrm>
            <a:off x="3462351" y="437310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真實短打：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EE62F2C-3843-4F1E-B0FB-FCCC693C6AF4}"/>
                  </a:ext>
                </a:extLst>
              </p:cNvPr>
              <p:cNvSpPr txBox="1"/>
              <p:nvPr/>
            </p:nvSpPr>
            <p:spPr>
              <a:xfrm>
                <a:off x="4796078" y="4441750"/>
                <a:ext cx="4347922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%=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26.8%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EE62F2C-3843-4F1E-B0FB-FCCC693C6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078" y="4441750"/>
                <a:ext cx="4347922" cy="292388"/>
              </a:xfrm>
              <a:prstGeom prst="rect">
                <a:avLst/>
              </a:prstGeom>
              <a:blipFill>
                <a:blip r:embed="rId12"/>
                <a:stretch>
                  <a:fillRect l="-982" t="-47917" r="-982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 25">
            <a:extLst>
              <a:ext uri="{FF2B5EF4-FFF2-40B4-BE49-F238E27FC236}">
                <a16:creationId xmlns:a16="http://schemas.microsoft.com/office/drawing/2014/main" id="{1E706918-2C15-4890-B122-928991A257B2}"/>
              </a:ext>
            </a:extLst>
          </p:cNvPr>
          <p:cNvSpPr/>
          <p:nvPr/>
        </p:nvSpPr>
        <p:spPr>
          <a:xfrm>
            <a:off x="2797803" y="4720836"/>
            <a:ext cx="2109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落後</a:t>
            </a:r>
            <a:r>
              <a:rPr lang="en-US" altLang="zh-TW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1</a:t>
            </a:r>
            <a:r>
              <a:rPr lang="zh-TW" alt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分：</a:t>
            </a:r>
            <a:r>
              <a:rPr lang="zh-TW" altLang="en-US" dirty="0"/>
              <a:t>強攻：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C062374-24DB-4987-9D5D-6D44E59A4B19}"/>
                  </a:ext>
                </a:extLst>
              </p:cNvPr>
              <p:cNvSpPr txBox="1"/>
              <p:nvPr/>
            </p:nvSpPr>
            <p:spPr>
              <a:xfrm>
                <a:off x="4795802" y="4790475"/>
                <a:ext cx="2289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%=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45.5%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C062374-24DB-4987-9D5D-6D44E59A4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802" y="4790475"/>
                <a:ext cx="2289858" cy="276999"/>
              </a:xfrm>
              <a:prstGeom prst="rect">
                <a:avLst/>
              </a:prstGeom>
              <a:blipFill>
                <a:blip r:embed="rId13"/>
                <a:stretch>
                  <a:fillRect l="-2400" r="-2667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49E90936-CE87-436D-96A4-BA808F0DCEAC}"/>
              </a:ext>
            </a:extLst>
          </p:cNvPr>
          <p:cNvSpPr/>
          <p:nvPr/>
        </p:nvSpPr>
        <p:spPr>
          <a:xfrm>
            <a:off x="3472608" y="503321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理想短打：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2194585-1723-4780-BEEE-97ADF577F531}"/>
                  </a:ext>
                </a:extLst>
              </p:cNvPr>
              <p:cNvSpPr txBox="1"/>
              <p:nvPr/>
            </p:nvSpPr>
            <p:spPr>
              <a:xfrm>
                <a:off x="4796078" y="5073791"/>
                <a:ext cx="2381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%=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44.3%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2194585-1723-4780-BEEE-97ADF577F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078" y="5073791"/>
                <a:ext cx="2381101" cy="276999"/>
              </a:xfrm>
              <a:prstGeom prst="rect">
                <a:avLst/>
              </a:prstGeom>
              <a:blipFill>
                <a:blip r:embed="rId14"/>
                <a:stretch>
                  <a:fillRect l="-2308" r="-2308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D972C31C-2BAB-4B1C-BCE4-CC3DA5D35A49}"/>
              </a:ext>
            </a:extLst>
          </p:cNvPr>
          <p:cNvSpPr/>
          <p:nvPr/>
        </p:nvSpPr>
        <p:spPr>
          <a:xfrm>
            <a:off x="3462351" y="532331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真實短打：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AAB77858-4987-40C7-A7AB-75C27EA9F4FF}"/>
                  </a:ext>
                </a:extLst>
              </p:cNvPr>
              <p:cNvSpPr txBox="1"/>
              <p:nvPr/>
            </p:nvSpPr>
            <p:spPr>
              <a:xfrm>
                <a:off x="4796078" y="5362425"/>
                <a:ext cx="4331955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%=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43.3%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AAB77858-4987-40C7-A7AB-75C27EA9F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078" y="5362425"/>
                <a:ext cx="4331955" cy="292388"/>
              </a:xfrm>
              <a:prstGeom prst="rect">
                <a:avLst/>
              </a:prstGeom>
              <a:blipFill>
                <a:blip r:embed="rId15"/>
                <a:stretch>
                  <a:fillRect l="-986" t="-47917" r="-1127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87B5B289-2BA4-434F-8568-AA5B0DFF61BA}"/>
              </a:ext>
            </a:extLst>
          </p:cNvPr>
          <p:cNvSpPr/>
          <p:nvPr/>
        </p:nvSpPr>
        <p:spPr>
          <a:xfrm>
            <a:off x="2797803" y="5645007"/>
            <a:ext cx="1646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平手：</a:t>
            </a:r>
            <a:r>
              <a:rPr lang="zh-TW" altLang="en-US" dirty="0"/>
              <a:t>強攻：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A17B28E-424A-4C41-9B71-EF2845B05AB1}"/>
                  </a:ext>
                </a:extLst>
              </p:cNvPr>
              <p:cNvSpPr txBox="1"/>
              <p:nvPr/>
            </p:nvSpPr>
            <p:spPr>
              <a:xfrm>
                <a:off x="4409754" y="5712366"/>
                <a:ext cx="2295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%=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66.2%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A17B28E-424A-4C41-9B71-EF2845B05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754" y="5712366"/>
                <a:ext cx="2295180" cy="276999"/>
              </a:xfrm>
              <a:prstGeom prst="rect">
                <a:avLst/>
              </a:prstGeom>
              <a:blipFill>
                <a:blip r:embed="rId16"/>
                <a:stretch>
                  <a:fillRect l="-2122" r="-2387"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78521D1C-825F-4DDA-9028-CF9D1213191B}"/>
              </a:ext>
            </a:extLst>
          </p:cNvPr>
          <p:cNvSpPr/>
          <p:nvPr/>
        </p:nvSpPr>
        <p:spPr>
          <a:xfrm>
            <a:off x="3105580" y="596811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理想短打：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2903A12-63F5-49D7-8D88-45B194358251}"/>
                  </a:ext>
                </a:extLst>
              </p:cNvPr>
              <p:cNvSpPr txBox="1"/>
              <p:nvPr/>
            </p:nvSpPr>
            <p:spPr>
              <a:xfrm>
                <a:off x="4409754" y="6021009"/>
                <a:ext cx="2386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%=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67.1%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2903A12-63F5-49D7-8D88-45B194358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754" y="6021009"/>
                <a:ext cx="2386423" cy="276999"/>
              </a:xfrm>
              <a:prstGeom prst="rect">
                <a:avLst/>
              </a:prstGeom>
              <a:blipFill>
                <a:blip r:embed="rId17"/>
                <a:stretch>
                  <a:fillRect l="-2041" r="-2296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0DBD44F2-0038-44D5-8129-C23829DFDC8B}"/>
              </a:ext>
            </a:extLst>
          </p:cNvPr>
          <p:cNvSpPr/>
          <p:nvPr/>
        </p:nvSpPr>
        <p:spPr>
          <a:xfrm>
            <a:off x="3105580" y="628142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真實短打：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AF5796A-8086-4D27-A4BD-962C93CAD127}"/>
                  </a:ext>
                </a:extLst>
              </p:cNvPr>
              <p:cNvSpPr txBox="1"/>
              <p:nvPr/>
            </p:nvSpPr>
            <p:spPr>
              <a:xfrm>
                <a:off x="4409754" y="6337448"/>
                <a:ext cx="4347922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%=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65.8%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AF5796A-8086-4D27-A4BD-962C93CAD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754" y="6337448"/>
                <a:ext cx="4347922" cy="292388"/>
              </a:xfrm>
              <a:prstGeom prst="rect">
                <a:avLst/>
              </a:prstGeom>
              <a:blipFill>
                <a:blip r:embed="rId18"/>
                <a:stretch>
                  <a:fillRect l="-840" t="-47917" r="-980" b="-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圖片 37">
            <a:extLst>
              <a:ext uri="{FF2B5EF4-FFF2-40B4-BE49-F238E27FC236}">
                <a16:creationId xmlns:a16="http://schemas.microsoft.com/office/drawing/2014/main" id="{1FAFCBEC-9B69-4117-A95C-9BD2E96891A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9661" y="5719438"/>
            <a:ext cx="2018773" cy="1028873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C9F6DAA5-FA68-4E5D-861D-802B466596F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7192" y="4690564"/>
            <a:ext cx="2018774" cy="1028873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826179A6-2EA1-4E41-8820-5D6DB4F983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4471" y="3681628"/>
            <a:ext cx="1991495" cy="10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57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77765"/>
            <a:ext cx="10972800" cy="798568"/>
          </a:xfrm>
        </p:spPr>
        <p:txBody>
          <a:bodyPr/>
          <a:lstStyle/>
          <a:p>
            <a:r>
              <a:rPr lang="zh-TW" altLang="en-US" dirty="0"/>
              <a:t>狀況解讀</a:t>
            </a:r>
            <a:endParaRPr lang="ko-KR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FCC8A90A-CD2B-45E8-9D4E-F48594803D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5523780"/>
              </p:ext>
            </p:extLst>
          </p:nvPr>
        </p:nvGraphicFramePr>
        <p:xfrm>
          <a:off x="689497" y="1882983"/>
          <a:ext cx="10515600" cy="3696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132">
                  <a:extLst>
                    <a:ext uri="{9D8B030D-6E8A-4147-A177-3AD203B41FA5}">
                      <a16:colId xmlns:a16="http://schemas.microsoft.com/office/drawing/2014/main" val="2945848583"/>
                    </a:ext>
                  </a:extLst>
                </a:gridCol>
                <a:gridCol w="1473693">
                  <a:extLst>
                    <a:ext uri="{9D8B030D-6E8A-4147-A177-3AD203B41FA5}">
                      <a16:colId xmlns:a16="http://schemas.microsoft.com/office/drawing/2014/main" val="1292187974"/>
                    </a:ext>
                  </a:extLst>
                </a:gridCol>
                <a:gridCol w="1535837">
                  <a:extLst>
                    <a:ext uri="{9D8B030D-6E8A-4147-A177-3AD203B41FA5}">
                      <a16:colId xmlns:a16="http://schemas.microsoft.com/office/drawing/2014/main" val="3168148691"/>
                    </a:ext>
                  </a:extLst>
                </a:gridCol>
                <a:gridCol w="6408938">
                  <a:extLst>
                    <a:ext uri="{9D8B030D-6E8A-4147-A177-3AD203B41FA5}">
                      <a16:colId xmlns:a16="http://schemas.microsoft.com/office/drawing/2014/main" val="3162038584"/>
                    </a:ext>
                  </a:extLst>
                </a:gridCol>
              </a:tblGrid>
              <a:tr h="739257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狀況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理想短打能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提高勝率？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實際短打能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提高勝率？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解讀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995859"/>
                  </a:ext>
                </a:extLst>
              </a:tr>
              <a:tr h="739257"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成功地推進也無法提高勝率，不是一個適合短打的時機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6985"/>
                  </a:ext>
                </a:extLst>
              </a:tr>
              <a:tr h="739257"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雖然成功推進會降低勝率，但考慮到有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safe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的狀況，短打是合理的選擇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480314"/>
                  </a:ext>
                </a:extLst>
              </a:tr>
              <a:tr h="739257"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成功推進可以提高勝率，如果對選手執行戰術有相當的把握，短打是合理的選擇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040547"/>
                  </a:ext>
                </a:extLst>
              </a:tr>
              <a:tr h="739257"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成功推進可以提高勝率，就算選手執行戰術的能力只有平均水準，讓他短打也可以提高勝率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132406"/>
                  </a:ext>
                </a:extLst>
              </a:tr>
            </a:tbl>
          </a:graphicData>
        </a:graphic>
      </p:graphicFrame>
      <p:sp>
        <p:nvSpPr>
          <p:cNvPr id="7" name="圓形: 空心 6">
            <a:extLst>
              <a:ext uri="{FF2B5EF4-FFF2-40B4-BE49-F238E27FC236}">
                <a16:creationId xmlns:a16="http://schemas.microsoft.com/office/drawing/2014/main" id="{F27B2140-7C75-45FB-8346-92D8C2CE5AC6}"/>
              </a:ext>
            </a:extLst>
          </p:cNvPr>
          <p:cNvSpPr/>
          <p:nvPr/>
        </p:nvSpPr>
        <p:spPr>
          <a:xfrm>
            <a:off x="2246050" y="4978928"/>
            <a:ext cx="523782" cy="484727"/>
          </a:xfrm>
          <a:prstGeom prst="donut">
            <a:avLst>
              <a:gd name="adj" fmla="val 148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圓形: 空心 7">
            <a:extLst>
              <a:ext uri="{FF2B5EF4-FFF2-40B4-BE49-F238E27FC236}">
                <a16:creationId xmlns:a16="http://schemas.microsoft.com/office/drawing/2014/main" id="{A3982762-BA31-4431-B23E-1AC5DD7CAA88}"/>
              </a:ext>
            </a:extLst>
          </p:cNvPr>
          <p:cNvSpPr/>
          <p:nvPr/>
        </p:nvSpPr>
        <p:spPr>
          <a:xfrm>
            <a:off x="3765612" y="4975379"/>
            <a:ext cx="523782" cy="484727"/>
          </a:xfrm>
          <a:prstGeom prst="donut">
            <a:avLst>
              <a:gd name="adj" fmla="val 148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圓形: 空心 8">
            <a:extLst>
              <a:ext uri="{FF2B5EF4-FFF2-40B4-BE49-F238E27FC236}">
                <a16:creationId xmlns:a16="http://schemas.microsoft.com/office/drawing/2014/main" id="{F484EB1B-E976-4ED9-A841-A037D18BAE52}"/>
              </a:ext>
            </a:extLst>
          </p:cNvPr>
          <p:cNvSpPr/>
          <p:nvPr/>
        </p:nvSpPr>
        <p:spPr>
          <a:xfrm>
            <a:off x="2246050" y="4271555"/>
            <a:ext cx="523782" cy="484727"/>
          </a:xfrm>
          <a:prstGeom prst="donut">
            <a:avLst>
              <a:gd name="adj" fmla="val 148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圓形: 空心 9">
            <a:extLst>
              <a:ext uri="{FF2B5EF4-FFF2-40B4-BE49-F238E27FC236}">
                <a16:creationId xmlns:a16="http://schemas.microsoft.com/office/drawing/2014/main" id="{1B65EBB4-4280-4D1E-8722-665484A9AD7E}"/>
              </a:ext>
            </a:extLst>
          </p:cNvPr>
          <p:cNvSpPr/>
          <p:nvPr/>
        </p:nvSpPr>
        <p:spPr>
          <a:xfrm>
            <a:off x="3730101" y="3492539"/>
            <a:ext cx="513425" cy="477175"/>
          </a:xfrm>
          <a:prstGeom prst="donut">
            <a:avLst>
              <a:gd name="adj" fmla="val 148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乘號 10">
            <a:extLst>
              <a:ext uri="{FF2B5EF4-FFF2-40B4-BE49-F238E27FC236}">
                <a16:creationId xmlns:a16="http://schemas.microsoft.com/office/drawing/2014/main" id="{45980232-4A8A-4B97-8276-7DFF40E14CE0}"/>
              </a:ext>
            </a:extLst>
          </p:cNvPr>
          <p:cNvSpPr/>
          <p:nvPr/>
        </p:nvSpPr>
        <p:spPr>
          <a:xfrm>
            <a:off x="2148395" y="2698435"/>
            <a:ext cx="754601" cy="62320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乘號 11">
            <a:extLst>
              <a:ext uri="{FF2B5EF4-FFF2-40B4-BE49-F238E27FC236}">
                <a16:creationId xmlns:a16="http://schemas.microsoft.com/office/drawing/2014/main" id="{58AEE669-96B6-43DC-A9E5-7B82CB7B872F}"/>
              </a:ext>
            </a:extLst>
          </p:cNvPr>
          <p:cNvSpPr/>
          <p:nvPr/>
        </p:nvSpPr>
        <p:spPr>
          <a:xfrm>
            <a:off x="3596936" y="2692943"/>
            <a:ext cx="754601" cy="62320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乘號 12">
            <a:extLst>
              <a:ext uri="{FF2B5EF4-FFF2-40B4-BE49-F238E27FC236}">
                <a16:creationId xmlns:a16="http://schemas.microsoft.com/office/drawing/2014/main" id="{6AB093A2-C48E-449F-9BF9-437F6FA7E961}"/>
              </a:ext>
            </a:extLst>
          </p:cNvPr>
          <p:cNvSpPr/>
          <p:nvPr/>
        </p:nvSpPr>
        <p:spPr>
          <a:xfrm>
            <a:off x="2148394" y="3425700"/>
            <a:ext cx="754601" cy="62320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乘號 13">
            <a:extLst>
              <a:ext uri="{FF2B5EF4-FFF2-40B4-BE49-F238E27FC236}">
                <a16:creationId xmlns:a16="http://schemas.microsoft.com/office/drawing/2014/main" id="{8C4F06D5-58A4-4ECB-BF73-00E7C029872A}"/>
              </a:ext>
            </a:extLst>
          </p:cNvPr>
          <p:cNvSpPr/>
          <p:nvPr/>
        </p:nvSpPr>
        <p:spPr>
          <a:xfrm>
            <a:off x="3596936" y="4200540"/>
            <a:ext cx="754601" cy="62320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E2E97B94-5512-449A-A4F7-A716D02AAFBF}"/>
              </a:ext>
            </a:extLst>
          </p:cNvPr>
          <p:cNvSpPr/>
          <p:nvPr/>
        </p:nvSpPr>
        <p:spPr>
          <a:xfrm>
            <a:off x="1331650" y="5885895"/>
            <a:ext cx="5255581" cy="503333"/>
          </a:xfrm>
          <a:prstGeom prst="wedgeRoundRectCallout">
            <a:avLst>
              <a:gd name="adj1" fmla="val -48021"/>
              <a:gd name="adj2" fmla="val -958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種顏色也會對應到後面結果呈現的顏色</a:t>
            </a:r>
          </a:p>
        </p:txBody>
      </p:sp>
    </p:spTree>
    <p:extLst>
      <p:ext uri="{BB962C8B-B14F-4D97-AF65-F5344CB8AC3E}">
        <p14:creationId xmlns:p14="http://schemas.microsoft.com/office/powerpoint/2010/main" val="107108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想像你是總教練</a:t>
            </a:r>
            <a:r>
              <a:rPr lang="en-US" altLang="zh-TW" dirty="0"/>
              <a:t>…</a:t>
            </a:r>
            <a:endParaRPr lang="ko-KR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65847C-C7DA-4776-AD02-2E8810D9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1309"/>
            <a:ext cx="7992862" cy="40632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0109CC0-48C4-436B-BB48-542C2D753BD6}"/>
              </a:ext>
            </a:extLst>
          </p:cNvPr>
          <p:cNvSpPr txBox="1"/>
          <p:nvPr/>
        </p:nvSpPr>
        <p:spPr>
          <a:xfrm>
            <a:off x="609600" y="1572061"/>
            <a:ext cx="961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打擊輪到今日已吞下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3K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的日職最強打者之一的村上宗隆，是否下達觸擊戰術？</a:t>
            </a:r>
          </a:p>
        </p:txBody>
      </p:sp>
    </p:spTree>
    <p:extLst>
      <p:ext uri="{BB962C8B-B14F-4D97-AF65-F5344CB8AC3E}">
        <p14:creationId xmlns:p14="http://schemas.microsoft.com/office/powerpoint/2010/main" val="347770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  <a:endParaRPr lang="ko-KR" altLang="en-US" dirty="0"/>
          </a:p>
        </p:txBody>
      </p:sp>
      <p:pic>
        <p:nvPicPr>
          <p:cNvPr id="34" name="Picture 4" descr="中信兄弟聯名卡榮耀首發">
            <a:extLst>
              <a:ext uri="{FF2B5EF4-FFF2-40B4-BE49-F238E27FC236}">
                <a16:creationId xmlns:a16="http://schemas.microsoft.com/office/drawing/2014/main" id="{8FA68F25-ACE4-49FB-80E8-7DE0B1E0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886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中信兄弟聯名卡榮耀首發">
            <a:extLst>
              <a:ext uri="{FF2B5EF4-FFF2-40B4-BE49-F238E27FC236}">
                <a16:creationId xmlns:a16="http://schemas.microsoft.com/office/drawing/2014/main" id="{AC042319-8178-41FC-A0EB-D64B2811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9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中信兄弟聯名卡榮耀首發">
            <a:extLst>
              <a:ext uri="{FF2B5EF4-FFF2-40B4-BE49-F238E27FC236}">
                <a16:creationId xmlns:a16="http://schemas.microsoft.com/office/drawing/2014/main" id="{CB063D8A-24A3-417C-9C09-35490F58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11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B6BA515A-14CA-45A7-9A38-3317E40E2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8597292" y="2064377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25C9BFB4-F8D4-4BF4-8597-18160E9C0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5115392" y="2071574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B1EE4436-9608-4BC3-9D84-F4BE9F125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1633492" y="2071575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1CC1725-921B-4ABA-8DE9-70E7CA46E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385657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09A15DEC-F52F-45EF-A5C9-11A27D875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3107802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C53CF526-4028-4C79-AF7B-7ED93CFCF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4831430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2A08EDE5-2187-449B-AF5B-F0223600D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6601907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7BD9086E-0F48-4E0A-9969-489DE212B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8324052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BBA33B7B-92DB-4FA1-BFFE-61890BA22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0046197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棒球短打-插圖素材[31833322] - PIXTA圖庫">
            <a:extLst>
              <a:ext uri="{FF2B5EF4-FFF2-40B4-BE49-F238E27FC236}">
                <a16:creationId xmlns:a16="http://schemas.microsoft.com/office/drawing/2014/main" id="{4F75271D-DB54-46F7-B94B-C1764BBBF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2536520" y="2494936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棒球短打-插圖素材[31833322] - PIXTA圖庫">
            <a:extLst>
              <a:ext uri="{FF2B5EF4-FFF2-40B4-BE49-F238E27FC236}">
                <a16:creationId xmlns:a16="http://schemas.microsoft.com/office/drawing/2014/main" id="{32D407E1-5B10-4C2A-98FE-B54233A19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4258665" y="248449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棒球短打-插圖素材[31833322] - PIXTA圖庫">
            <a:extLst>
              <a:ext uri="{FF2B5EF4-FFF2-40B4-BE49-F238E27FC236}">
                <a16:creationId xmlns:a16="http://schemas.microsoft.com/office/drawing/2014/main" id="{EC6E3DEE-4042-419A-9667-C3395E15A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5979441" y="248695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棒球短打-插圖素材[31833322] - PIXTA圖庫">
            <a:extLst>
              <a:ext uri="{FF2B5EF4-FFF2-40B4-BE49-F238E27FC236}">
                <a16:creationId xmlns:a16="http://schemas.microsoft.com/office/drawing/2014/main" id="{8B6EFF5E-DE32-4352-9734-CA25525E3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7752439" y="2474788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棒球短打-插圖素材[31833322] - PIXTA圖庫">
            <a:extLst>
              <a:ext uri="{FF2B5EF4-FFF2-40B4-BE49-F238E27FC236}">
                <a16:creationId xmlns:a16="http://schemas.microsoft.com/office/drawing/2014/main" id="{2BA18C7D-27A8-4B9E-B48B-60497CBED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9425545" y="2494935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棒球短打-插圖素材[31833322] - PIXTA圖庫">
            <a:extLst>
              <a:ext uri="{FF2B5EF4-FFF2-40B4-BE49-F238E27FC236}">
                <a16:creationId xmlns:a16="http://schemas.microsoft.com/office/drawing/2014/main" id="{6FBB7626-EDBB-4A6C-8895-23F161E9F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11194455" y="248449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DAF7830-17AD-4606-A5A5-1914832AA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885582" y="2600824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0E1A0AE-F678-4A91-9191-98526223C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3608467" y="2600824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828B020-E6B8-4F9E-B172-270E72A19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5341577" y="2576428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7B01104-76C0-40B1-8FFF-1587254C2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7077281" y="2607248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6308E819-122C-4F79-B930-A37818DF1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8795327" y="2586132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C65141C-2DE9-4156-94EA-70B9FA1C8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0533534" y="259657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9" name="內容版面配置區 6">
            <a:extLst>
              <a:ext uri="{FF2B5EF4-FFF2-40B4-BE49-F238E27FC236}">
                <a16:creationId xmlns:a16="http://schemas.microsoft.com/office/drawing/2014/main" id="{8DD884D1-11FC-4EAA-8EF9-7781A19FA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759519"/>
              </p:ext>
            </p:extLst>
          </p:nvPr>
        </p:nvGraphicFramePr>
        <p:xfrm>
          <a:off x="394315" y="1584156"/>
          <a:ext cx="11270953" cy="49764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90479">
                  <a:extLst>
                    <a:ext uri="{9D8B030D-6E8A-4147-A177-3AD203B41FA5}">
                      <a16:colId xmlns:a16="http://schemas.microsoft.com/office/drawing/2014/main" val="1811586983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430152184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1473001757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779838182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45229335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84693430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71942838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75162129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370952526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393012296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57020597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296143484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99852387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787842145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85752138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57442382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159222380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172663839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483472336"/>
                    </a:ext>
                  </a:extLst>
                </a:gridCol>
              </a:tblGrid>
              <a:tr h="457739">
                <a:tc row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進攻方落後一分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兩隊平手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進攻方領先一分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224160"/>
                  </a:ext>
                </a:extLst>
              </a:tr>
              <a:tr h="4577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815060"/>
                  </a:ext>
                </a:extLst>
              </a:tr>
              <a:tr h="45773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0529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36.66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34.02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35.66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37.9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35.32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37.29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53.11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51.12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52.42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54.09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52.41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53.84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69.26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67.74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68.73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70.09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68.71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69.85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60074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46.38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43.79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45.43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47.6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45.29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47.14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64.93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63.35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64.42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65.76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64.62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65.71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80.44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79.47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80.12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80.97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80.21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80.9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9946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34.93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31.81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33.73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36.38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33.37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35.65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54.41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52.39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53.76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55.45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53.95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55.36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73.6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72.26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73.14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74.32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73.19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74.17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089201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44.01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41.06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42.95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45.43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42.91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44.98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66.77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65.25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66.33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67.62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66.71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67.71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84.41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83.65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84.18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84.84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84.34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84.86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11349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31.92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28.15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30.45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33.63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30.03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32.73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55.44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53.5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54.9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56.55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55.46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56.74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79.08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78.05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78.75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79.65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78.9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79.62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56725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40.13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36.6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38.86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41.87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38.99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41.38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69.24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68.03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69.03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70.07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69.87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70.58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90.94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90.5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90.81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91.19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90.95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91.23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1904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27.29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22.64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25.46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29.43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25.07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28.3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57.37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55.73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57.09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58.51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58.28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59.25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87.49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86.89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87.32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87.84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87.47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87.88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563277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33.71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29.43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32.19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35.94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32.68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35.46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72.7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72.11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72.9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73.45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74.46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74.64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289287"/>
                  </a:ext>
                </a:extLst>
              </a:tr>
            </a:tbl>
          </a:graphicData>
        </a:graphic>
      </p:graphicFrame>
      <p:pic>
        <p:nvPicPr>
          <p:cNvPr id="60" name="圖片 59">
            <a:extLst>
              <a:ext uri="{FF2B5EF4-FFF2-40B4-BE49-F238E27FC236}">
                <a16:creationId xmlns:a16="http://schemas.microsoft.com/office/drawing/2014/main" id="{9B536EA3-50AE-4BF5-8B32-4841EEE6CA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436" y="1921768"/>
            <a:ext cx="765369" cy="688832"/>
          </a:xfrm>
          <a:prstGeom prst="rect">
            <a:avLst/>
          </a:prstGeom>
        </p:spPr>
      </p:pic>
      <p:sp>
        <p:nvSpPr>
          <p:cNvPr id="61" name="語音泡泡: 圓角矩形 60">
            <a:extLst>
              <a:ext uri="{FF2B5EF4-FFF2-40B4-BE49-F238E27FC236}">
                <a16:creationId xmlns:a16="http://schemas.microsoft.com/office/drawing/2014/main" id="{C39AD471-7F7D-4295-BD8E-371C06876441}"/>
              </a:ext>
            </a:extLst>
          </p:cNvPr>
          <p:cNvSpPr/>
          <p:nvPr/>
        </p:nvSpPr>
        <p:spPr>
          <a:xfrm>
            <a:off x="7358116" y="297404"/>
            <a:ext cx="3732329" cy="1094106"/>
          </a:xfrm>
          <a:prstGeom prst="wedgeRoundRectCallout">
            <a:avLst>
              <a:gd name="adj1" fmla="val 65044"/>
              <a:gd name="adj2" fmla="val 541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一壘有人短打失敗機率較低，因此實際短打勝率通常高於理想短打</a:t>
            </a:r>
          </a:p>
        </p:txBody>
      </p:sp>
      <p:pic>
        <p:nvPicPr>
          <p:cNvPr id="62" name="Picture 4" descr="中信兄弟聯名卡榮耀首發">
            <a:extLst>
              <a:ext uri="{FF2B5EF4-FFF2-40B4-BE49-F238E27FC236}">
                <a16:creationId xmlns:a16="http://schemas.microsoft.com/office/drawing/2014/main" id="{C2423163-7EB9-4472-A14C-6D00F9AE9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886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中信兄弟聯名卡榮耀首發">
            <a:extLst>
              <a:ext uri="{FF2B5EF4-FFF2-40B4-BE49-F238E27FC236}">
                <a16:creationId xmlns:a16="http://schemas.microsoft.com/office/drawing/2014/main" id="{C46AC89D-C231-41D8-97B5-73D0F69F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9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中信兄弟聯名卡榮耀首發">
            <a:extLst>
              <a:ext uri="{FF2B5EF4-FFF2-40B4-BE49-F238E27FC236}">
                <a16:creationId xmlns:a16="http://schemas.microsoft.com/office/drawing/2014/main" id="{F29BB3B6-9ED9-484D-832B-EB7E44315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11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292E18C1-BF63-4BF4-BAFD-CDD49349A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8597292" y="2057178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8E62F140-DE76-45EF-B7A2-EEB4CEF98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5115392" y="2064375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EB0C0979-BC65-4C73-A55A-7FE2BC7C4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1633492" y="2064376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37970EC8-87B8-44B7-A027-749D6A3A7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385657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EA6E6D29-51FC-44BC-879E-54E678E75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3107802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1909C371-174C-4488-AD4F-01D465E0F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4831430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874B7BAC-13AE-46F2-A0BC-367177421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6601907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AB188D0-0F75-4D1F-827A-6BBD64EF6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8324052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C102881-CEA5-404D-9501-AC604F55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0046197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棒球短打-插圖素材[31833322] - PIXTA圖庫">
            <a:extLst>
              <a:ext uri="{FF2B5EF4-FFF2-40B4-BE49-F238E27FC236}">
                <a16:creationId xmlns:a16="http://schemas.microsoft.com/office/drawing/2014/main" id="{3170F3B4-03E6-4761-9606-B6D961AA9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2536520" y="2487737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棒球短打-插圖素材[31833322] - PIXTA圖庫">
            <a:extLst>
              <a:ext uri="{FF2B5EF4-FFF2-40B4-BE49-F238E27FC236}">
                <a16:creationId xmlns:a16="http://schemas.microsoft.com/office/drawing/2014/main" id="{0BAF06EC-8053-4453-9A66-EAB2ED78F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4258665" y="2477293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棒球短打-插圖素材[31833322] - PIXTA圖庫">
            <a:extLst>
              <a:ext uri="{FF2B5EF4-FFF2-40B4-BE49-F238E27FC236}">
                <a16:creationId xmlns:a16="http://schemas.microsoft.com/office/drawing/2014/main" id="{0AE04955-E375-4423-8806-D92330FE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5979441" y="2479753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棒球短打-插圖素材[31833322] - PIXTA圖庫">
            <a:extLst>
              <a:ext uri="{FF2B5EF4-FFF2-40B4-BE49-F238E27FC236}">
                <a16:creationId xmlns:a16="http://schemas.microsoft.com/office/drawing/2014/main" id="{902DE294-62D5-4E42-9F44-59DD7AF8E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7752439" y="2467589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棒球短打-插圖素材[31833322] - PIXTA圖庫">
            <a:extLst>
              <a:ext uri="{FF2B5EF4-FFF2-40B4-BE49-F238E27FC236}">
                <a16:creationId xmlns:a16="http://schemas.microsoft.com/office/drawing/2014/main" id="{57C8D15E-20E8-447B-8D1B-9AF32020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9425545" y="2487736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棒球短打-插圖素材[31833322] - PIXTA圖庫">
            <a:extLst>
              <a:ext uri="{FF2B5EF4-FFF2-40B4-BE49-F238E27FC236}">
                <a16:creationId xmlns:a16="http://schemas.microsoft.com/office/drawing/2014/main" id="{C217927D-02A1-4C1A-9D57-282103503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11169482" y="2474788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6D50281-764E-45F9-9782-B1EF766B5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885582" y="259362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C056AD55-5F7A-4941-A43F-0E94CE47F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3608467" y="259362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383A4DD-0783-4856-9E73-676218588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5341577" y="2569229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EC9D4F49-9005-4922-9663-0F02EBF3D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7077281" y="2600049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99025D6F-8483-4FE8-999D-D091F9A92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8795327" y="2578933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FD22973-B4EA-4615-BB72-E46691C16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0533534" y="2589376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B09C3A-317A-4202-A787-5BCF6E6FBEA1}"/>
              </a:ext>
            </a:extLst>
          </p:cNvPr>
          <p:cNvSpPr/>
          <p:nvPr/>
        </p:nvSpPr>
        <p:spPr>
          <a:xfrm>
            <a:off x="1296140" y="2936722"/>
            <a:ext cx="3431062" cy="3597241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圖說文字: 折線 85">
            <a:extLst>
              <a:ext uri="{FF2B5EF4-FFF2-40B4-BE49-F238E27FC236}">
                <a16:creationId xmlns:a16="http://schemas.microsoft.com/office/drawing/2014/main" id="{6B6DB55E-5774-4438-86A7-698A5227D8E8}"/>
              </a:ext>
            </a:extLst>
          </p:cNvPr>
          <p:cNvSpPr/>
          <p:nvPr/>
        </p:nvSpPr>
        <p:spPr>
          <a:xfrm>
            <a:off x="3429815" y="405680"/>
            <a:ext cx="2184571" cy="959197"/>
          </a:xfrm>
          <a:prstGeom prst="borderCallout2">
            <a:avLst>
              <a:gd name="adj1" fmla="val 47654"/>
              <a:gd name="adj2" fmla="val 543"/>
              <a:gd name="adj3" fmla="val 80907"/>
              <a:gd name="adj4" fmla="val -61841"/>
              <a:gd name="adj5" fmla="val 258212"/>
              <a:gd name="adj6" fmla="val -99181"/>
            </a:avLst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超前分在打擊區，短打降低勝率</a:t>
            </a:r>
          </a:p>
        </p:txBody>
      </p:sp>
    </p:spTree>
    <p:extLst>
      <p:ext uri="{BB962C8B-B14F-4D97-AF65-F5344CB8AC3E}">
        <p14:creationId xmlns:p14="http://schemas.microsoft.com/office/powerpoint/2010/main" val="253985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  <a:endParaRPr lang="ko-KR" altLang="en-US" dirty="0"/>
          </a:p>
        </p:txBody>
      </p:sp>
      <p:pic>
        <p:nvPicPr>
          <p:cNvPr id="34" name="Picture 4" descr="中信兄弟聯名卡榮耀首發">
            <a:extLst>
              <a:ext uri="{FF2B5EF4-FFF2-40B4-BE49-F238E27FC236}">
                <a16:creationId xmlns:a16="http://schemas.microsoft.com/office/drawing/2014/main" id="{8FA68F25-ACE4-49FB-80E8-7DE0B1E0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886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中信兄弟聯名卡榮耀首發">
            <a:extLst>
              <a:ext uri="{FF2B5EF4-FFF2-40B4-BE49-F238E27FC236}">
                <a16:creationId xmlns:a16="http://schemas.microsoft.com/office/drawing/2014/main" id="{AC042319-8178-41FC-A0EB-D64B2811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9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中信兄弟聯名卡榮耀首發">
            <a:extLst>
              <a:ext uri="{FF2B5EF4-FFF2-40B4-BE49-F238E27FC236}">
                <a16:creationId xmlns:a16="http://schemas.microsoft.com/office/drawing/2014/main" id="{CB063D8A-24A3-417C-9C09-35490F58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11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B6BA515A-14CA-45A7-9A38-3317E40E2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8597292" y="2064377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25C9BFB4-F8D4-4BF4-8597-18160E9C0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5115392" y="2071574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B1EE4436-9608-4BC3-9D84-F4BE9F125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1633492" y="2071575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1CC1725-921B-4ABA-8DE9-70E7CA46E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385657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09A15DEC-F52F-45EF-A5C9-11A27D875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3107802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C53CF526-4028-4C79-AF7B-7ED93CFCF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4831430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2A08EDE5-2187-449B-AF5B-F0223600D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6601907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7BD9086E-0F48-4E0A-9969-489DE212B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8324052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BBA33B7B-92DB-4FA1-BFFE-61890BA22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0046197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棒球短打-插圖素材[31833322] - PIXTA圖庫">
            <a:extLst>
              <a:ext uri="{FF2B5EF4-FFF2-40B4-BE49-F238E27FC236}">
                <a16:creationId xmlns:a16="http://schemas.microsoft.com/office/drawing/2014/main" id="{4F75271D-DB54-46F7-B94B-C1764BBBF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2536520" y="2494936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棒球短打-插圖素材[31833322] - PIXTA圖庫">
            <a:extLst>
              <a:ext uri="{FF2B5EF4-FFF2-40B4-BE49-F238E27FC236}">
                <a16:creationId xmlns:a16="http://schemas.microsoft.com/office/drawing/2014/main" id="{32D407E1-5B10-4C2A-98FE-B54233A19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4258665" y="248449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棒球短打-插圖素材[31833322] - PIXTA圖庫">
            <a:extLst>
              <a:ext uri="{FF2B5EF4-FFF2-40B4-BE49-F238E27FC236}">
                <a16:creationId xmlns:a16="http://schemas.microsoft.com/office/drawing/2014/main" id="{EC6E3DEE-4042-419A-9667-C3395E15A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5979441" y="248695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棒球短打-插圖素材[31833322] - PIXTA圖庫">
            <a:extLst>
              <a:ext uri="{FF2B5EF4-FFF2-40B4-BE49-F238E27FC236}">
                <a16:creationId xmlns:a16="http://schemas.microsoft.com/office/drawing/2014/main" id="{8B6EFF5E-DE32-4352-9734-CA25525E3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7752439" y="2474788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棒球短打-插圖素材[31833322] - PIXTA圖庫">
            <a:extLst>
              <a:ext uri="{FF2B5EF4-FFF2-40B4-BE49-F238E27FC236}">
                <a16:creationId xmlns:a16="http://schemas.microsoft.com/office/drawing/2014/main" id="{2BA18C7D-27A8-4B9E-B48B-60497CBED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9425545" y="2494935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棒球短打-插圖素材[31833322] - PIXTA圖庫">
            <a:extLst>
              <a:ext uri="{FF2B5EF4-FFF2-40B4-BE49-F238E27FC236}">
                <a16:creationId xmlns:a16="http://schemas.microsoft.com/office/drawing/2014/main" id="{6FBB7626-EDBB-4A6C-8895-23F161E9F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11194455" y="248449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DAF7830-17AD-4606-A5A5-1914832AA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885582" y="2600824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0E1A0AE-F678-4A91-9191-98526223C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3608467" y="2600824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828B020-E6B8-4F9E-B172-270E72A19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5341577" y="2576428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7B01104-76C0-40B1-8FFF-1587254C2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7077281" y="2607248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6308E819-122C-4F79-B930-A37818DF1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8795327" y="2586132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C65141C-2DE9-4156-94EA-70B9FA1C8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0533534" y="259657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9" name="內容版面配置區 6">
            <a:extLst>
              <a:ext uri="{FF2B5EF4-FFF2-40B4-BE49-F238E27FC236}">
                <a16:creationId xmlns:a16="http://schemas.microsoft.com/office/drawing/2014/main" id="{8DD884D1-11FC-4EAA-8EF9-7781A19FA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637138"/>
              </p:ext>
            </p:extLst>
          </p:nvPr>
        </p:nvGraphicFramePr>
        <p:xfrm>
          <a:off x="394315" y="1584156"/>
          <a:ext cx="11270953" cy="49764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90479">
                  <a:extLst>
                    <a:ext uri="{9D8B030D-6E8A-4147-A177-3AD203B41FA5}">
                      <a16:colId xmlns:a16="http://schemas.microsoft.com/office/drawing/2014/main" val="1811586983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430152184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1473001757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779838182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45229335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84693430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71942838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75162129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370952526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393012296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57020597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296143484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99852387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787842145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85752138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57442382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159222380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172663839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483472336"/>
                    </a:ext>
                  </a:extLst>
                </a:gridCol>
              </a:tblGrid>
              <a:tr h="457739">
                <a:tc row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進攻方落後一分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兩隊平手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進攻方領先一分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224160"/>
                  </a:ext>
                </a:extLst>
              </a:tr>
              <a:tr h="4577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815060"/>
                  </a:ext>
                </a:extLst>
              </a:tr>
              <a:tr h="45773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0529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31.11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28.09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29.41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31.12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29.08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30.47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48.01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45.51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46.6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46.67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47.68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65.48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63.62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64.43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65.48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64.49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65.27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60074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40.26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37.09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38.46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40.25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38.37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39.69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60.15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57.96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58.9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60.12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59.23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59.98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77.66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76.37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76.93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77.65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77.09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77.57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9946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28.3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24.68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26.25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28.32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25.88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27.51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48.48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45.73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46.92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48.45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47.27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48.25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68.27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69.02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69.99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69.15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69.82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089201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36.58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32.82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34.43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36.56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34.49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35.96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61.45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59.14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60.12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61.41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60.7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61.39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80.8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81.27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81.88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81.52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81.87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11349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23.85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19.39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21.29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23.86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20.87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22.8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48.37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45.37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46.65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48.31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47.48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48.35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74.46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75.08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75.89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75.33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75.82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56725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30.69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25.98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27.96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30.66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28.26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29.96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63.03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60.7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61.68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62.95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62.86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63.32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89.33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88.65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88.94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89.32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89.14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89.33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1904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16.97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11.27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13.66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16.97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13.28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15.62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48.77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45.57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46.92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48.66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48.59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49.2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85.36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84.44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84.83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85.35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85.07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85.34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563277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21.25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15.16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17.66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21.18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18.45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20.41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65.39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63.19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64.11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65.26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66.24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66.28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289287"/>
                  </a:ext>
                </a:extLst>
              </a:tr>
            </a:tbl>
          </a:graphicData>
        </a:graphic>
      </p:graphicFrame>
      <p:pic>
        <p:nvPicPr>
          <p:cNvPr id="62" name="Picture 4" descr="中信兄弟聯名卡榮耀首發">
            <a:extLst>
              <a:ext uri="{FF2B5EF4-FFF2-40B4-BE49-F238E27FC236}">
                <a16:creationId xmlns:a16="http://schemas.microsoft.com/office/drawing/2014/main" id="{C2423163-7EB9-4472-A14C-6D00F9AE9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886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中信兄弟聯名卡榮耀首發">
            <a:extLst>
              <a:ext uri="{FF2B5EF4-FFF2-40B4-BE49-F238E27FC236}">
                <a16:creationId xmlns:a16="http://schemas.microsoft.com/office/drawing/2014/main" id="{C46AC89D-C231-41D8-97B5-73D0F69F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9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中信兄弟聯名卡榮耀首發">
            <a:extLst>
              <a:ext uri="{FF2B5EF4-FFF2-40B4-BE49-F238E27FC236}">
                <a16:creationId xmlns:a16="http://schemas.microsoft.com/office/drawing/2014/main" id="{F29BB3B6-9ED9-484D-832B-EB7E44315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11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292E18C1-BF63-4BF4-BAFD-CDD49349A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8597292" y="2057178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8E62F140-DE76-45EF-B7A2-EEB4CEF98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5115392" y="2064375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EB0C0979-BC65-4C73-A55A-7FE2BC7C4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1633492" y="2064376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37970EC8-87B8-44B7-A027-749D6A3A7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385657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EA6E6D29-51FC-44BC-879E-54E678E75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3107802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1909C371-174C-4488-AD4F-01D465E0F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4831430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874B7BAC-13AE-46F2-A0BC-367177421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6601907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AB188D0-0F75-4D1F-827A-6BBD64EF6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8324052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C102881-CEA5-404D-9501-AC604F55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0046197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棒球短打-插圖素材[31833322] - PIXTA圖庫">
            <a:extLst>
              <a:ext uri="{FF2B5EF4-FFF2-40B4-BE49-F238E27FC236}">
                <a16:creationId xmlns:a16="http://schemas.microsoft.com/office/drawing/2014/main" id="{3170F3B4-03E6-4761-9606-B6D961AA9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2536520" y="2487737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棒球短打-插圖素材[31833322] - PIXTA圖庫">
            <a:extLst>
              <a:ext uri="{FF2B5EF4-FFF2-40B4-BE49-F238E27FC236}">
                <a16:creationId xmlns:a16="http://schemas.microsoft.com/office/drawing/2014/main" id="{0BAF06EC-8053-4453-9A66-EAB2ED78F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4258665" y="2477293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棒球短打-插圖素材[31833322] - PIXTA圖庫">
            <a:extLst>
              <a:ext uri="{FF2B5EF4-FFF2-40B4-BE49-F238E27FC236}">
                <a16:creationId xmlns:a16="http://schemas.microsoft.com/office/drawing/2014/main" id="{0AE04955-E375-4423-8806-D92330FE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5979441" y="2479753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棒球短打-插圖素材[31833322] - PIXTA圖庫">
            <a:extLst>
              <a:ext uri="{FF2B5EF4-FFF2-40B4-BE49-F238E27FC236}">
                <a16:creationId xmlns:a16="http://schemas.microsoft.com/office/drawing/2014/main" id="{902DE294-62D5-4E42-9F44-59DD7AF8E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7752439" y="2467589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棒球短打-插圖素材[31833322] - PIXTA圖庫">
            <a:extLst>
              <a:ext uri="{FF2B5EF4-FFF2-40B4-BE49-F238E27FC236}">
                <a16:creationId xmlns:a16="http://schemas.microsoft.com/office/drawing/2014/main" id="{57C8D15E-20E8-447B-8D1B-9AF32020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9425545" y="2487736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棒球短打-插圖素材[31833322] - PIXTA圖庫">
            <a:extLst>
              <a:ext uri="{FF2B5EF4-FFF2-40B4-BE49-F238E27FC236}">
                <a16:creationId xmlns:a16="http://schemas.microsoft.com/office/drawing/2014/main" id="{C217927D-02A1-4C1A-9D57-282103503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11169482" y="2474788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6D50281-764E-45F9-9782-B1EF766B5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885582" y="259362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C056AD55-5F7A-4941-A43F-0E94CE47F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3608467" y="259362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383A4DD-0783-4856-9E73-676218588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5341577" y="2569229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EC9D4F49-9005-4922-9663-0F02EBF3D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7077281" y="2600049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99025D6F-8483-4FE8-999D-D091F9A92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8795327" y="2578933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FD22973-B4EA-4615-BB72-E46691C16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0533534" y="2589376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F1A6D867-C5B0-4539-ADA4-A1F5EFA07A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007" y="1928167"/>
            <a:ext cx="787265" cy="745090"/>
          </a:xfrm>
          <a:prstGeom prst="rect">
            <a:avLst/>
          </a:prstGeom>
        </p:spPr>
      </p:pic>
      <p:sp>
        <p:nvSpPr>
          <p:cNvPr id="87" name="語音泡泡: 圓角矩形 86">
            <a:extLst>
              <a:ext uri="{FF2B5EF4-FFF2-40B4-BE49-F238E27FC236}">
                <a16:creationId xmlns:a16="http://schemas.microsoft.com/office/drawing/2014/main" id="{11CA69E6-59EB-4919-A447-A99F20AAEFCA}"/>
              </a:ext>
            </a:extLst>
          </p:cNvPr>
          <p:cNvSpPr/>
          <p:nvPr/>
        </p:nvSpPr>
        <p:spPr>
          <a:xfrm>
            <a:off x="6107111" y="44734"/>
            <a:ext cx="5903225" cy="1094106"/>
          </a:xfrm>
          <a:prstGeom prst="wedgeRoundRectCallout">
            <a:avLst>
              <a:gd name="adj1" fmla="val 43088"/>
              <a:gd name="adj2" fmla="val 8659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由於兄弟在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壘有人打得很好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(c.f. P10)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，在樣本數過小的情形下，短打常常可以提高勝率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3AF9C5A-D5FA-45D1-9380-555EB7C20F22}"/>
              </a:ext>
            </a:extLst>
          </p:cNvPr>
          <p:cNvSpPr/>
          <p:nvPr/>
        </p:nvSpPr>
        <p:spPr>
          <a:xfrm>
            <a:off x="1296140" y="2936722"/>
            <a:ext cx="3431062" cy="3597241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圖說文字: 折線 60">
            <a:extLst>
              <a:ext uri="{FF2B5EF4-FFF2-40B4-BE49-F238E27FC236}">
                <a16:creationId xmlns:a16="http://schemas.microsoft.com/office/drawing/2014/main" id="{3B2BD708-E4E9-433F-AC23-D880C3F5A2B5}"/>
              </a:ext>
            </a:extLst>
          </p:cNvPr>
          <p:cNvSpPr/>
          <p:nvPr/>
        </p:nvSpPr>
        <p:spPr>
          <a:xfrm>
            <a:off x="3429815" y="405680"/>
            <a:ext cx="2184571" cy="959197"/>
          </a:xfrm>
          <a:prstGeom prst="borderCallout2">
            <a:avLst>
              <a:gd name="adj1" fmla="val 47654"/>
              <a:gd name="adj2" fmla="val 543"/>
              <a:gd name="adj3" fmla="val 80907"/>
              <a:gd name="adj4" fmla="val -61841"/>
              <a:gd name="adj5" fmla="val 258212"/>
              <a:gd name="adj6" fmla="val -99181"/>
            </a:avLst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超前分在打擊區，短打降低勝率</a:t>
            </a:r>
          </a:p>
        </p:txBody>
      </p:sp>
    </p:spTree>
    <p:extLst>
      <p:ext uri="{BB962C8B-B14F-4D97-AF65-F5344CB8AC3E}">
        <p14:creationId xmlns:p14="http://schemas.microsoft.com/office/powerpoint/2010/main" val="214818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  <a:endParaRPr lang="ko-KR" altLang="en-US" dirty="0"/>
          </a:p>
        </p:txBody>
      </p:sp>
      <p:pic>
        <p:nvPicPr>
          <p:cNvPr id="34" name="Picture 4" descr="中信兄弟聯名卡榮耀首發">
            <a:extLst>
              <a:ext uri="{FF2B5EF4-FFF2-40B4-BE49-F238E27FC236}">
                <a16:creationId xmlns:a16="http://schemas.microsoft.com/office/drawing/2014/main" id="{8FA68F25-ACE4-49FB-80E8-7DE0B1E0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886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中信兄弟聯名卡榮耀首發">
            <a:extLst>
              <a:ext uri="{FF2B5EF4-FFF2-40B4-BE49-F238E27FC236}">
                <a16:creationId xmlns:a16="http://schemas.microsoft.com/office/drawing/2014/main" id="{AC042319-8178-41FC-A0EB-D64B2811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9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中信兄弟聯名卡榮耀首發">
            <a:extLst>
              <a:ext uri="{FF2B5EF4-FFF2-40B4-BE49-F238E27FC236}">
                <a16:creationId xmlns:a16="http://schemas.microsoft.com/office/drawing/2014/main" id="{CB063D8A-24A3-417C-9C09-35490F58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11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B6BA515A-14CA-45A7-9A38-3317E40E2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8597292" y="2064377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25C9BFB4-F8D4-4BF4-8597-18160E9C0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5115392" y="2071574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B1EE4436-9608-4BC3-9D84-F4BE9F125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1633492" y="2071575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1CC1725-921B-4ABA-8DE9-70E7CA46E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385657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09A15DEC-F52F-45EF-A5C9-11A27D875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3107802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C53CF526-4028-4C79-AF7B-7ED93CFCF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4831430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2A08EDE5-2187-449B-AF5B-F0223600D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6601907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7BD9086E-0F48-4E0A-9969-489DE212B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8324052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BBA33B7B-92DB-4FA1-BFFE-61890BA22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0046197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棒球短打-插圖素材[31833322] - PIXTA圖庫">
            <a:extLst>
              <a:ext uri="{FF2B5EF4-FFF2-40B4-BE49-F238E27FC236}">
                <a16:creationId xmlns:a16="http://schemas.microsoft.com/office/drawing/2014/main" id="{4F75271D-DB54-46F7-B94B-C1764BBBF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2536520" y="2494936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棒球短打-插圖素材[31833322] - PIXTA圖庫">
            <a:extLst>
              <a:ext uri="{FF2B5EF4-FFF2-40B4-BE49-F238E27FC236}">
                <a16:creationId xmlns:a16="http://schemas.microsoft.com/office/drawing/2014/main" id="{32D407E1-5B10-4C2A-98FE-B54233A19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4258665" y="248449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棒球短打-插圖素材[31833322] - PIXTA圖庫">
            <a:extLst>
              <a:ext uri="{FF2B5EF4-FFF2-40B4-BE49-F238E27FC236}">
                <a16:creationId xmlns:a16="http://schemas.microsoft.com/office/drawing/2014/main" id="{EC6E3DEE-4042-419A-9667-C3395E15A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5979441" y="248695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棒球短打-插圖素材[31833322] - PIXTA圖庫">
            <a:extLst>
              <a:ext uri="{FF2B5EF4-FFF2-40B4-BE49-F238E27FC236}">
                <a16:creationId xmlns:a16="http://schemas.microsoft.com/office/drawing/2014/main" id="{8B6EFF5E-DE32-4352-9734-CA25525E3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7752439" y="2474788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棒球短打-插圖素材[31833322] - PIXTA圖庫">
            <a:extLst>
              <a:ext uri="{FF2B5EF4-FFF2-40B4-BE49-F238E27FC236}">
                <a16:creationId xmlns:a16="http://schemas.microsoft.com/office/drawing/2014/main" id="{2BA18C7D-27A8-4B9E-B48B-60497CBED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9425545" y="2494935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棒球短打-插圖素材[31833322] - PIXTA圖庫">
            <a:extLst>
              <a:ext uri="{FF2B5EF4-FFF2-40B4-BE49-F238E27FC236}">
                <a16:creationId xmlns:a16="http://schemas.microsoft.com/office/drawing/2014/main" id="{6FBB7626-EDBB-4A6C-8895-23F161E9F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11194455" y="248449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DAF7830-17AD-4606-A5A5-1914832AA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885582" y="2600824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0E1A0AE-F678-4A91-9191-98526223C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3608467" y="2600824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828B020-E6B8-4F9E-B172-270E72A19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5341577" y="2576428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7B01104-76C0-40B1-8FFF-1587254C2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7077281" y="2607248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6308E819-122C-4F79-B930-A37818DF1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8795327" y="2586132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C65141C-2DE9-4156-94EA-70B9FA1C8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0533534" y="259657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9" name="內容版面配置區 6">
            <a:extLst>
              <a:ext uri="{FF2B5EF4-FFF2-40B4-BE49-F238E27FC236}">
                <a16:creationId xmlns:a16="http://schemas.microsoft.com/office/drawing/2014/main" id="{8DD884D1-11FC-4EAA-8EF9-7781A19FA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679851"/>
              </p:ext>
            </p:extLst>
          </p:nvPr>
        </p:nvGraphicFramePr>
        <p:xfrm>
          <a:off x="394315" y="1584156"/>
          <a:ext cx="11270953" cy="49764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90479">
                  <a:extLst>
                    <a:ext uri="{9D8B030D-6E8A-4147-A177-3AD203B41FA5}">
                      <a16:colId xmlns:a16="http://schemas.microsoft.com/office/drawing/2014/main" val="1811586983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430152184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1473001757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779838182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45229335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84693430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71942838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75162129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370952526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393012296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57020597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296143484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99852387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787842145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85752138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57442382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159222380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172663839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483472336"/>
                    </a:ext>
                  </a:extLst>
                </a:gridCol>
              </a:tblGrid>
              <a:tr h="457739">
                <a:tc row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進攻方落後一分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兩隊平手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進攻方領先一分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224160"/>
                  </a:ext>
                </a:extLst>
              </a:tr>
              <a:tr h="4577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815060"/>
                  </a:ext>
                </a:extLst>
              </a:tr>
              <a:tr h="45773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0529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46.23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45.61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45.14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50.62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48.22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47.28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61.49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61.37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60.74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64.73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63.47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62.47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75.54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75.34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74.94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78.27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76.91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76.24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60074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56.52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56.4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55.64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60.63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57.86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72.48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72.76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72.01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74.99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74.56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73.49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84.88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84.95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84.56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86.53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86.02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85.44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9946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46.21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45.75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45.07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51.27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48.89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47.65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63.88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64.09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63.21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67.1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66.35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65.07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79.45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79.46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78.98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81.75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80.91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80.19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089201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56.1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56.3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55.22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60.68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59.49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57.85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74.95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75.56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74.59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77.3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77.42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76.12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88.3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88.52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88.1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89.55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89.41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88.84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11349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45.48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45.32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44.3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51.34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49.19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47.51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66.27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67.08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65.79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69.32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69.49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67.78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84.08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84.27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83.77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85.81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85.45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84.75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56725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55.09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56.01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54.35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60.42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59.99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57.67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78.31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79.51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78.17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80.17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81.29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79.65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93.38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93.59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93.29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94.07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94.14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93.74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1904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44.22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44.78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43.15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51.23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49.72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47.29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69.9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71.56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69.71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72.44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71.72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90.77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91.01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90.63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91.74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91.75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91.24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563277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52.87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55.08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52.46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59.18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60.17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56.78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82.71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84.76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82.92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83.64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86.28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84.17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289287"/>
                  </a:ext>
                </a:extLst>
              </a:tr>
            </a:tbl>
          </a:graphicData>
        </a:graphic>
      </p:graphicFrame>
      <p:pic>
        <p:nvPicPr>
          <p:cNvPr id="62" name="Picture 4" descr="中信兄弟聯名卡榮耀首發">
            <a:extLst>
              <a:ext uri="{FF2B5EF4-FFF2-40B4-BE49-F238E27FC236}">
                <a16:creationId xmlns:a16="http://schemas.microsoft.com/office/drawing/2014/main" id="{C2423163-7EB9-4472-A14C-6D00F9AE9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886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中信兄弟聯名卡榮耀首發">
            <a:extLst>
              <a:ext uri="{FF2B5EF4-FFF2-40B4-BE49-F238E27FC236}">
                <a16:creationId xmlns:a16="http://schemas.microsoft.com/office/drawing/2014/main" id="{C46AC89D-C231-41D8-97B5-73D0F69F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9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中信兄弟聯名卡榮耀首發">
            <a:extLst>
              <a:ext uri="{FF2B5EF4-FFF2-40B4-BE49-F238E27FC236}">
                <a16:creationId xmlns:a16="http://schemas.microsoft.com/office/drawing/2014/main" id="{F29BB3B6-9ED9-484D-832B-EB7E44315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11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292E18C1-BF63-4BF4-BAFD-CDD49349A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8597292" y="2057178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8E62F140-DE76-45EF-B7A2-EEB4CEF98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5115392" y="2064375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EB0C0979-BC65-4C73-A55A-7FE2BC7C4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1633492" y="2064376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37970EC8-87B8-44B7-A027-749D6A3A7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385657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EA6E6D29-51FC-44BC-879E-54E678E75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3107802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1909C371-174C-4488-AD4F-01D465E0F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4831430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874B7BAC-13AE-46F2-A0BC-367177421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6601907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AB188D0-0F75-4D1F-827A-6BBD64EF6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8324052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C102881-CEA5-404D-9501-AC604F55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0046197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棒球短打-插圖素材[31833322] - PIXTA圖庫">
            <a:extLst>
              <a:ext uri="{FF2B5EF4-FFF2-40B4-BE49-F238E27FC236}">
                <a16:creationId xmlns:a16="http://schemas.microsoft.com/office/drawing/2014/main" id="{3170F3B4-03E6-4761-9606-B6D961AA9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2536520" y="2487737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棒球短打-插圖素材[31833322] - PIXTA圖庫">
            <a:extLst>
              <a:ext uri="{FF2B5EF4-FFF2-40B4-BE49-F238E27FC236}">
                <a16:creationId xmlns:a16="http://schemas.microsoft.com/office/drawing/2014/main" id="{0BAF06EC-8053-4453-9A66-EAB2ED78F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4258665" y="2477293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棒球短打-插圖素材[31833322] - PIXTA圖庫">
            <a:extLst>
              <a:ext uri="{FF2B5EF4-FFF2-40B4-BE49-F238E27FC236}">
                <a16:creationId xmlns:a16="http://schemas.microsoft.com/office/drawing/2014/main" id="{0AE04955-E375-4423-8806-D92330FE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5979441" y="2479753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棒球短打-插圖素材[31833322] - PIXTA圖庫">
            <a:extLst>
              <a:ext uri="{FF2B5EF4-FFF2-40B4-BE49-F238E27FC236}">
                <a16:creationId xmlns:a16="http://schemas.microsoft.com/office/drawing/2014/main" id="{902DE294-62D5-4E42-9F44-59DD7AF8E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7752439" y="2467589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棒球短打-插圖素材[31833322] - PIXTA圖庫">
            <a:extLst>
              <a:ext uri="{FF2B5EF4-FFF2-40B4-BE49-F238E27FC236}">
                <a16:creationId xmlns:a16="http://schemas.microsoft.com/office/drawing/2014/main" id="{57C8D15E-20E8-447B-8D1B-9AF32020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9425545" y="2487736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棒球短打-插圖素材[31833322] - PIXTA圖庫">
            <a:extLst>
              <a:ext uri="{FF2B5EF4-FFF2-40B4-BE49-F238E27FC236}">
                <a16:creationId xmlns:a16="http://schemas.microsoft.com/office/drawing/2014/main" id="{C217927D-02A1-4C1A-9D57-282103503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11169482" y="2474788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6D50281-764E-45F9-9782-B1EF766B5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885582" y="259362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C056AD55-5F7A-4941-A43F-0E94CE47F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3608467" y="259362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383A4DD-0783-4856-9E73-676218588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5341577" y="2569229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EC9D4F49-9005-4922-9663-0F02EBF3D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7077281" y="2600049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99025D6F-8483-4FE8-999D-D091F9A92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8795327" y="2578933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FD22973-B4EA-4615-BB72-E46691C16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0533534" y="2589376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4FBF369B-6D77-46A2-B312-F6F083C8A6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875" y="1931387"/>
            <a:ext cx="731490" cy="645041"/>
          </a:xfrm>
          <a:prstGeom prst="rect">
            <a:avLst/>
          </a:prstGeom>
        </p:spPr>
      </p:pic>
      <p:sp>
        <p:nvSpPr>
          <p:cNvPr id="87" name="語音泡泡: 圓角矩形 86">
            <a:extLst>
              <a:ext uri="{FF2B5EF4-FFF2-40B4-BE49-F238E27FC236}">
                <a16:creationId xmlns:a16="http://schemas.microsoft.com/office/drawing/2014/main" id="{B0977591-5693-46AA-BF2A-0206C9DD7D03}"/>
              </a:ext>
            </a:extLst>
          </p:cNvPr>
          <p:cNvSpPr/>
          <p:nvPr/>
        </p:nvSpPr>
        <p:spPr>
          <a:xfrm>
            <a:off x="6469802" y="170671"/>
            <a:ext cx="5393125" cy="968169"/>
          </a:xfrm>
          <a:prstGeom prst="wedgeRoundRectCallout">
            <a:avLst>
              <a:gd name="adj1" fmla="val 44961"/>
              <a:gd name="adj2" fmla="val 1109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一二壘有人短打失敗機率較高，但成功的話可推進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位跑者，因此理想短打勝率通常高於實際短打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EB3F50D-3D4C-459D-A4B0-3CE22F18CC9F}"/>
              </a:ext>
            </a:extLst>
          </p:cNvPr>
          <p:cNvSpPr/>
          <p:nvPr/>
        </p:nvSpPr>
        <p:spPr>
          <a:xfrm>
            <a:off x="1296140" y="2936722"/>
            <a:ext cx="3431062" cy="3597241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圖說文字: 折線 60">
            <a:extLst>
              <a:ext uri="{FF2B5EF4-FFF2-40B4-BE49-F238E27FC236}">
                <a16:creationId xmlns:a16="http://schemas.microsoft.com/office/drawing/2014/main" id="{D338BAB5-8B48-428E-AFF2-F4C0251A9B2D}"/>
              </a:ext>
            </a:extLst>
          </p:cNvPr>
          <p:cNvSpPr/>
          <p:nvPr/>
        </p:nvSpPr>
        <p:spPr>
          <a:xfrm>
            <a:off x="3479184" y="435094"/>
            <a:ext cx="2243016" cy="959197"/>
          </a:xfrm>
          <a:prstGeom prst="borderCallout2">
            <a:avLst>
              <a:gd name="adj1" fmla="val 47654"/>
              <a:gd name="adj2" fmla="val 543"/>
              <a:gd name="adj3" fmla="val 80907"/>
              <a:gd name="adj4" fmla="val -61841"/>
              <a:gd name="adj5" fmla="val 258212"/>
              <a:gd name="adj6" fmla="val -99181"/>
            </a:avLst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超前分在壘上，短打可能提高勝率</a:t>
            </a:r>
          </a:p>
        </p:txBody>
      </p:sp>
    </p:spTree>
    <p:extLst>
      <p:ext uri="{BB962C8B-B14F-4D97-AF65-F5344CB8AC3E}">
        <p14:creationId xmlns:p14="http://schemas.microsoft.com/office/powerpoint/2010/main" val="328202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  <a:endParaRPr lang="ko-KR" altLang="en-US" dirty="0"/>
          </a:p>
        </p:txBody>
      </p:sp>
      <p:pic>
        <p:nvPicPr>
          <p:cNvPr id="34" name="Picture 4" descr="中信兄弟聯名卡榮耀首發">
            <a:extLst>
              <a:ext uri="{FF2B5EF4-FFF2-40B4-BE49-F238E27FC236}">
                <a16:creationId xmlns:a16="http://schemas.microsoft.com/office/drawing/2014/main" id="{8FA68F25-ACE4-49FB-80E8-7DE0B1E0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886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中信兄弟聯名卡榮耀首發">
            <a:extLst>
              <a:ext uri="{FF2B5EF4-FFF2-40B4-BE49-F238E27FC236}">
                <a16:creationId xmlns:a16="http://schemas.microsoft.com/office/drawing/2014/main" id="{AC042319-8178-41FC-A0EB-D64B2811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9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中信兄弟聯名卡榮耀首發">
            <a:extLst>
              <a:ext uri="{FF2B5EF4-FFF2-40B4-BE49-F238E27FC236}">
                <a16:creationId xmlns:a16="http://schemas.microsoft.com/office/drawing/2014/main" id="{CB063D8A-24A3-417C-9C09-35490F58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11" y="2064376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B6BA515A-14CA-45A7-9A38-3317E40E2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8597292" y="2064377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25C9BFB4-F8D4-4BF4-8597-18160E9C0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5115392" y="2071574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B1EE4436-9608-4BC3-9D84-F4BE9F125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1633492" y="2071575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1CC1725-921B-4ABA-8DE9-70E7CA46EB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385657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09A15DEC-F52F-45EF-A5C9-11A27D875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3107802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C53CF526-4028-4C79-AF7B-7ED93CFCF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4831430" y="2521634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2A08EDE5-2187-449B-AF5B-F0223600D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6601907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7BD9086E-0F48-4E0A-9969-489DE212B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8324052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BBA33B7B-92DB-4FA1-BFFE-61890BA22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0046197" y="2531338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棒球短打-插圖素材[31833322] - PIXTA圖庫">
            <a:extLst>
              <a:ext uri="{FF2B5EF4-FFF2-40B4-BE49-F238E27FC236}">
                <a16:creationId xmlns:a16="http://schemas.microsoft.com/office/drawing/2014/main" id="{4F75271D-DB54-46F7-B94B-C1764BBBF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2536520" y="2494936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棒球短打-插圖素材[31833322] - PIXTA圖庫">
            <a:extLst>
              <a:ext uri="{FF2B5EF4-FFF2-40B4-BE49-F238E27FC236}">
                <a16:creationId xmlns:a16="http://schemas.microsoft.com/office/drawing/2014/main" id="{32D407E1-5B10-4C2A-98FE-B54233A19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4258665" y="248449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棒球短打-插圖素材[31833322] - PIXTA圖庫">
            <a:extLst>
              <a:ext uri="{FF2B5EF4-FFF2-40B4-BE49-F238E27FC236}">
                <a16:creationId xmlns:a16="http://schemas.microsoft.com/office/drawing/2014/main" id="{EC6E3DEE-4042-419A-9667-C3395E15A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5979441" y="248695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棒球短打-插圖素材[31833322] - PIXTA圖庫">
            <a:extLst>
              <a:ext uri="{FF2B5EF4-FFF2-40B4-BE49-F238E27FC236}">
                <a16:creationId xmlns:a16="http://schemas.microsoft.com/office/drawing/2014/main" id="{8B6EFF5E-DE32-4352-9734-CA25525E3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7752439" y="2474788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棒球短打-插圖素材[31833322] - PIXTA圖庫">
            <a:extLst>
              <a:ext uri="{FF2B5EF4-FFF2-40B4-BE49-F238E27FC236}">
                <a16:creationId xmlns:a16="http://schemas.microsoft.com/office/drawing/2014/main" id="{2BA18C7D-27A8-4B9E-B48B-60497CBED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9425545" y="2494935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棒球短打-插圖素材[31833322] - PIXTA圖庫">
            <a:extLst>
              <a:ext uri="{FF2B5EF4-FFF2-40B4-BE49-F238E27FC236}">
                <a16:creationId xmlns:a16="http://schemas.microsoft.com/office/drawing/2014/main" id="{6FBB7626-EDBB-4A6C-8895-23F161E9F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11194455" y="2484492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DAF7830-17AD-4606-A5A5-1914832AA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885582" y="2600824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0E1A0AE-F678-4A91-9191-98526223C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3608467" y="2600824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828B020-E6B8-4F9E-B172-270E72A19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5341577" y="2576428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7B01104-76C0-40B1-8FFF-1587254C2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7077281" y="2607248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6308E819-122C-4F79-B930-A37818DF1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8795327" y="2586132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C65141C-2DE9-4156-94EA-70B9FA1C8E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0533534" y="259657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9" name="內容版面配置區 6">
            <a:extLst>
              <a:ext uri="{FF2B5EF4-FFF2-40B4-BE49-F238E27FC236}">
                <a16:creationId xmlns:a16="http://schemas.microsoft.com/office/drawing/2014/main" id="{8DD884D1-11FC-4EAA-8EF9-7781A19FA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947653"/>
              </p:ext>
            </p:extLst>
          </p:nvPr>
        </p:nvGraphicFramePr>
        <p:xfrm>
          <a:off x="394315" y="1584156"/>
          <a:ext cx="11270953" cy="49764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90479">
                  <a:extLst>
                    <a:ext uri="{9D8B030D-6E8A-4147-A177-3AD203B41FA5}">
                      <a16:colId xmlns:a16="http://schemas.microsoft.com/office/drawing/2014/main" val="1811586983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430152184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1473001757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779838182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45229335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84693430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71942838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75162129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370952526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393012296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57020597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296143484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99852387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787842145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2857521381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57442382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159222380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1726638398"/>
                    </a:ext>
                  </a:extLst>
                </a:gridCol>
                <a:gridCol w="576693">
                  <a:extLst>
                    <a:ext uri="{9D8B030D-6E8A-4147-A177-3AD203B41FA5}">
                      <a16:colId xmlns:a16="http://schemas.microsoft.com/office/drawing/2014/main" val="3483472336"/>
                    </a:ext>
                  </a:extLst>
                </a:gridCol>
              </a:tblGrid>
              <a:tr h="457739">
                <a:tc row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進攻方落後一分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兩隊平手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zh-TW" altLang="en-US" dirty="0"/>
                        <a:t>進攻方領先一分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224160"/>
                  </a:ext>
                </a:extLst>
              </a:tr>
              <a:tr h="4577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815060"/>
                  </a:ext>
                </a:extLst>
              </a:tr>
              <a:tr h="45773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10529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40.89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38.55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39.54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40.26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37.94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38.83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57.54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56.13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56.78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57.26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55.17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55.94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72.49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71.38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71.89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72.15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70.8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71.37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60074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51.45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49.4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50.29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51.14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48.34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49.3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69.46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68.62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69.05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69.44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67.42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68.12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82.44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82.72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82.91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81.83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82.24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59946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40.01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37.25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38.41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39.45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36.41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37.48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59.96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58.82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59.39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59.86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57.4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58.28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76.81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75.91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76.33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76.64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75.74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089201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50.41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48.23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49.19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50.27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46.71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47.86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72.11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71.57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71.91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72.29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70.77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86.88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86.56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86.74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86.9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85.88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86.25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811349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38.15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34.81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36.18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37.76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33.61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34.92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62.64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62.05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62.45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62.87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59.93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60.93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82.11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81.58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81.86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82.08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80.8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81.26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856725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48.54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46.1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47.17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48.77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43.85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45.31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76.2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76.54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76.59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76.71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74.23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75.07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92.57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92.44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92.53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92.64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91.96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92.18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819040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上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35.47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31.42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33.05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35.44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29.55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31.23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67.05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67.59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67.64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67.76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64.38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65.53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89.64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89.42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89.56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89.7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88.8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89.11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563277"/>
                  </a:ext>
                </a:extLst>
              </a:tr>
              <a:tr h="450403"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r>
                        <a:rPr lang="zh-TW" altLang="en-US" dirty="0"/>
                        <a:t>下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45.32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42.7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43.85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46.2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39.23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41.14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81.96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83.78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83.35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82.94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80.41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81.31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TW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Segoe UI Semibold" panose="020B0702040204020203" pitchFamily="34" charset="0"/>
                        <a:ea typeface="新細明體" panose="02020500000000000000" pitchFamily="18" charset="-120"/>
                        <a:cs typeface="Segoe UI Semibold" panose="020B0702040204020203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289287"/>
                  </a:ext>
                </a:extLst>
              </a:tr>
            </a:tbl>
          </a:graphicData>
        </a:graphic>
      </p:graphicFrame>
      <p:pic>
        <p:nvPicPr>
          <p:cNvPr id="62" name="Picture 4" descr="中信兄弟聯名卡榮耀首發">
            <a:extLst>
              <a:ext uri="{FF2B5EF4-FFF2-40B4-BE49-F238E27FC236}">
                <a16:creationId xmlns:a16="http://schemas.microsoft.com/office/drawing/2014/main" id="{C2423163-7EB9-4472-A14C-6D00F9AE9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886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中信兄弟聯名卡榮耀首發">
            <a:extLst>
              <a:ext uri="{FF2B5EF4-FFF2-40B4-BE49-F238E27FC236}">
                <a16:creationId xmlns:a16="http://schemas.microsoft.com/office/drawing/2014/main" id="{C46AC89D-C231-41D8-97B5-73D0F69F1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9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中信兄弟聯名卡榮耀首發">
            <a:extLst>
              <a:ext uri="{FF2B5EF4-FFF2-40B4-BE49-F238E27FC236}">
                <a16:creationId xmlns:a16="http://schemas.microsoft.com/office/drawing/2014/main" id="{F29BB3B6-9ED9-484D-832B-EB7E44315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611" y="2057177"/>
            <a:ext cx="1058914" cy="3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292E18C1-BF63-4BF4-BAFD-CDD49349A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8597292" y="2057178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8E62F140-DE76-45EF-B7A2-EEB4CEF98E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5115392" y="2064375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EB0C0979-BC65-4C73-A55A-7FE2BC7C4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1633492" y="2064376"/>
            <a:ext cx="914400" cy="38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37970EC8-87B8-44B7-A027-749D6A3A7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385657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EA6E6D29-51FC-44BC-879E-54E678E75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3107802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1909C371-174C-4488-AD4F-01D465E0F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4831430" y="2514435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874B7BAC-13AE-46F2-A0BC-367177421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6601907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AB188D0-0F75-4D1F-827A-6BBD64EF6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8324052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DC102881-CEA5-404D-9501-AC604F55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10046197" y="2524139"/>
            <a:ext cx="371382" cy="38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棒球短打-插圖素材[31833322] - PIXTA圖庫">
            <a:extLst>
              <a:ext uri="{FF2B5EF4-FFF2-40B4-BE49-F238E27FC236}">
                <a16:creationId xmlns:a16="http://schemas.microsoft.com/office/drawing/2014/main" id="{3170F3B4-03E6-4761-9606-B6D961AA9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2536520" y="2487737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棒球短打-插圖素材[31833322] - PIXTA圖庫">
            <a:extLst>
              <a:ext uri="{FF2B5EF4-FFF2-40B4-BE49-F238E27FC236}">
                <a16:creationId xmlns:a16="http://schemas.microsoft.com/office/drawing/2014/main" id="{0BAF06EC-8053-4453-9A66-EAB2ED78F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4258665" y="2477293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棒球短打-插圖素材[31833322] - PIXTA圖庫">
            <a:extLst>
              <a:ext uri="{FF2B5EF4-FFF2-40B4-BE49-F238E27FC236}">
                <a16:creationId xmlns:a16="http://schemas.microsoft.com/office/drawing/2014/main" id="{0AE04955-E375-4423-8806-D92330FE1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5979441" y="2479753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棒球短打-插圖素材[31833322] - PIXTA圖庫">
            <a:extLst>
              <a:ext uri="{FF2B5EF4-FFF2-40B4-BE49-F238E27FC236}">
                <a16:creationId xmlns:a16="http://schemas.microsoft.com/office/drawing/2014/main" id="{902DE294-62D5-4E42-9F44-59DD7AF8E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7752439" y="2467589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棒球短打-插圖素材[31833322] - PIXTA圖庫">
            <a:extLst>
              <a:ext uri="{FF2B5EF4-FFF2-40B4-BE49-F238E27FC236}">
                <a16:creationId xmlns:a16="http://schemas.microsoft.com/office/drawing/2014/main" id="{57C8D15E-20E8-447B-8D1B-9AF32020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9425545" y="2487736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棒球短打-插圖素材[31833322] - PIXTA圖庫">
            <a:extLst>
              <a:ext uri="{FF2B5EF4-FFF2-40B4-BE49-F238E27FC236}">
                <a16:creationId xmlns:a16="http://schemas.microsoft.com/office/drawing/2014/main" id="{C217927D-02A1-4C1A-9D57-282103503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11169482" y="2474788"/>
            <a:ext cx="520759" cy="48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16D50281-764E-45F9-9782-B1EF766B5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885582" y="259362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C056AD55-5F7A-4941-A43F-0E94CE47F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3608467" y="2593625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383A4DD-0783-4856-9E73-676218588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5341577" y="2569229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EC9D4F49-9005-4922-9663-0F02EBF3D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7077281" y="2600049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99025D6F-8483-4FE8-999D-D091F9A92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8795327" y="2578933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BFD22973-B4EA-4615-BB72-E46691C16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10533534" y="2589376"/>
            <a:ext cx="545618" cy="27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AEC4C3A5-4BF8-4404-90CD-A707E7AC30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732" y="1897883"/>
            <a:ext cx="816038" cy="736601"/>
          </a:xfrm>
          <a:prstGeom prst="rect">
            <a:avLst/>
          </a:prstGeom>
        </p:spPr>
      </p:pic>
      <p:sp>
        <p:nvSpPr>
          <p:cNvPr id="87" name="語音泡泡: 圓角矩形 86">
            <a:extLst>
              <a:ext uri="{FF2B5EF4-FFF2-40B4-BE49-F238E27FC236}">
                <a16:creationId xmlns:a16="http://schemas.microsoft.com/office/drawing/2014/main" id="{AF447920-4A04-45B8-9EF7-B6213295775E}"/>
              </a:ext>
            </a:extLst>
          </p:cNvPr>
          <p:cNvSpPr/>
          <p:nvPr/>
        </p:nvSpPr>
        <p:spPr>
          <a:xfrm>
            <a:off x="5918030" y="149276"/>
            <a:ext cx="5903225" cy="1094106"/>
          </a:xfrm>
          <a:prstGeom prst="wedgeRoundRectCallout">
            <a:avLst>
              <a:gd name="adj1" fmla="val 46246"/>
              <a:gd name="adj2" fmla="val 7929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由於兄弟在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壘有人打得不理想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(c.f. P9)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，在樣本數過小的情形下，短打推進的結果皆會降低勝率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C9CF3E4-5F2B-414D-A2E0-0A6F2EF42784}"/>
              </a:ext>
            </a:extLst>
          </p:cNvPr>
          <p:cNvSpPr/>
          <p:nvPr/>
        </p:nvSpPr>
        <p:spPr>
          <a:xfrm>
            <a:off x="1296140" y="2936722"/>
            <a:ext cx="3431062" cy="3597241"/>
          </a:xfrm>
          <a:prstGeom prst="rect">
            <a:avLst/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圖說文字: 折線 60">
            <a:extLst>
              <a:ext uri="{FF2B5EF4-FFF2-40B4-BE49-F238E27FC236}">
                <a16:creationId xmlns:a16="http://schemas.microsoft.com/office/drawing/2014/main" id="{718F191E-6C17-4177-84E5-E51D9AD710CB}"/>
              </a:ext>
            </a:extLst>
          </p:cNvPr>
          <p:cNvSpPr/>
          <p:nvPr/>
        </p:nvSpPr>
        <p:spPr>
          <a:xfrm>
            <a:off x="3429815" y="405680"/>
            <a:ext cx="2184571" cy="959197"/>
          </a:xfrm>
          <a:prstGeom prst="borderCallout2">
            <a:avLst>
              <a:gd name="adj1" fmla="val 47654"/>
              <a:gd name="adj2" fmla="val 543"/>
              <a:gd name="adj3" fmla="val 80907"/>
              <a:gd name="adj4" fmla="val -61841"/>
              <a:gd name="adj5" fmla="val 258212"/>
              <a:gd name="adj6" fmla="val -99181"/>
            </a:avLst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超前分在打擊區，短打降低勝率</a:t>
            </a:r>
          </a:p>
        </p:txBody>
      </p:sp>
    </p:spTree>
    <p:extLst>
      <p:ext uri="{BB962C8B-B14F-4D97-AF65-F5344CB8AC3E}">
        <p14:creationId xmlns:p14="http://schemas.microsoft.com/office/powerpoint/2010/main" val="2177024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600" y="1485235"/>
            <a:ext cx="11126679" cy="5183374"/>
          </a:xfrm>
        </p:spPr>
        <p:txBody>
          <a:bodyPr>
            <a:normAutofit/>
          </a:bodyPr>
          <a:lstStyle/>
          <a:p>
            <a:pPr marL="0" indent="0"/>
            <a:r>
              <a:rPr lang="en-US" altLang="zh-TW" b="1" dirty="0"/>
              <a:t>1. </a:t>
            </a:r>
            <a:r>
              <a:rPr lang="zh-TW" altLang="en-US" b="1" i="0" dirty="0"/>
              <a:t>無論局數，當超前分在打擊區時，通常短打不是一個好選擇</a:t>
            </a:r>
            <a:endParaRPr lang="en-US" altLang="zh-TW" b="1" i="0" dirty="0"/>
          </a:p>
          <a:p>
            <a:pPr marL="0" indent="0"/>
            <a:r>
              <a:rPr lang="zh-TW" altLang="en-US" i="0" dirty="0"/>
              <a:t>     </a:t>
            </a:r>
            <a:r>
              <a:rPr lang="en-US" altLang="zh-TW" i="0" dirty="0"/>
              <a:t>e.g. 0</a:t>
            </a:r>
            <a:r>
              <a:rPr lang="zh-TW" altLang="en-US" i="0" dirty="0"/>
              <a:t>出局</a:t>
            </a:r>
            <a:r>
              <a:rPr lang="en-US" altLang="zh-TW" i="0" dirty="0"/>
              <a:t>1</a:t>
            </a:r>
            <a:r>
              <a:rPr lang="zh-TW" altLang="en-US" i="0" dirty="0"/>
              <a:t>壘有人落後</a:t>
            </a:r>
            <a:r>
              <a:rPr lang="en-US" altLang="zh-TW" i="0" dirty="0"/>
              <a:t>1</a:t>
            </a:r>
            <a:r>
              <a:rPr lang="zh-TW" altLang="en-US" i="0" dirty="0"/>
              <a:t>分，</a:t>
            </a:r>
            <a:r>
              <a:rPr lang="en-US" altLang="zh-TW" i="0" dirty="0"/>
              <a:t>0</a:t>
            </a:r>
            <a:r>
              <a:rPr lang="zh-TW" altLang="en-US" i="0" dirty="0"/>
              <a:t>出局</a:t>
            </a:r>
            <a:r>
              <a:rPr lang="en-US" altLang="zh-TW" i="0" dirty="0"/>
              <a:t>12</a:t>
            </a:r>
            <a:r>
              <a:rPr lang="zh-TW" altLang="en-US" i="0" dirty="0"/>
              <a:t>壘有人落後</a:t>
            </a:r>
            <a:r>
              <a:rPr lang="en-US" altLang="zh-TW" i="0" dirty="0"/>
              <a:t>2</a:t>
            </a:r>
            <a:r>
              <a:rPr lang="zh-TW" altLang="en-US" i="0" dirty="0"/>
              <a:t>分</a:t>
            </a:r>
            <a:endParaRPr lang="en-US" altLang="zh-TW" i="0" dirty="0"/>
          </a:p>
          <a:p>
            <a:pPr marL="0" indent="0"/>
            <a:r>
              <a:rPr lang="en-US" altLang="zh-TW" dirty="0"/>
              <a:t>(</a:t>
            </a:r>
            <a:r>
              <a:rPr lang="zh-TW" altLang="en-US" dirty="0"/>
              <a:t>解讀</a:t>
            </a:r>
            <a:r>
              <a:rPr lang="en-US" altLang="zh-TW" dirty="0"/>
              <a:t>:</a:t>
            </a:r>
            <a:r>
              <a:rPr lang="zh-TW" altLang="en-US" dirty="0"/>
              <a:t> 就算推進了追平分，犧牲觸擊等同將超前分轉換為出局數</a:t>
            </a:r>
            <a:r>
              <a:rPr lang="en-US" altLang="zh-TW" dirty="0"/>
              <a:t>)</a:t>
            </a:r>
          </a:p>
          <a:p>
            <a:pPr marL="0" indent="0"/>
            <a:r>
              <a:rPr lang="en-US" altLang="zh-TW" b="1" i="0" dirty="0"/>
              <a:t>2. </a:t>
            </a:r>
            <a:r>
              <a:rPr lang="zh-TW" altLang="en-US" b="1" i="0" dirty="0"/>
              <a:t>無論壘包狀態，當局數在</a:t>
            </a:r>
            <a:r>
              <a:rPr lang="en-US" altLang="zh-TW" b="1" i="0" dirty="0"/>
              <a:t>6</a:t>
            </a:r>
            <a:r>
              <a:rPr lang="zh-TW" altLang="en-US" b="1" i="0" dirty="0"/>
              <a:t>局以前，短打不是一個好選擇</a:t>
            </a:r>
            <a:endParaRPr lang="en-US" altLang="zh-TW" b="1" i="0" dirty="0"/>
          </a:p>
          <a:p>
            <a:pPr marL="0" indent="0"/>
            <a:r>
              <a:rPr lang="en-US" altLang="zh-TW" dirty="0"/>
              <a:t>(</a:t>
            </a:r>
            <a:r>
              <a:rPr lang="zh-TW" altLang="en-US" dirty="0"/>
              <a:t>解讀</a:t>
            </a:r>
            <a:r>
              <a:rPr lang="en-US" altLang="zh-TW" dirty="0"/>
              <a:t>:</a:t>
            </a:r>
            <a:r>
              <a:rPr lang="zh-TW" altLang="en-US" dirty="0"/>
              <a:t> 短打會降低得分期望值，在對方還很有可能攻下分數時，選擇放棄大局，拿下不一定是關鍵的</a:t>
            </a:r>
            <a:r>
              <a:rPr lang="en-US" altLang="zh-TW" dirty="0"/>
              <a:t>1,2</a:t>
            </a:r>
            <a:r>
              <a:rPr lang="zh-TW" altLang="en-US" dirty="0"/>
              <a:t>分不划算</a:t>
            </a:r>
            <a:r>
              <a:rPr lang="en-US" altLang="zh-TW" dirty="0"/>
              <a:t>)</a:t>
            </a:r>
          </a:p>
          <a:p>
            <a:pPr marL="0" indent="0"/>
            <a:r>
              <a:rPr lang="en-US" altLang="zh-TW" b="1" i="0" dirty="0"/>
              <a:t>3. </a:t>
            </a:r>
            <a:r>
              <a:rPr lang="zh-TW" altLang="en-US" b="1" i="0" dirty="0"/>
              <a:t>就算短打能提高勝率，最多也提高不到</a:t>
            </a:r>
            <a:r>
              <a:rPr lang="en-US" altLang="zh-TW" b="1" i="0" dirty="0"/>
              <a:t>3%</a:t>
            </a:r>
            <a:r>
              <a:rPr lang="zh-TW" altLang="en-US" b="1" i="0" dirty="0"/>
              <a:t>，一定要點的情形非常少，但我們常看到中職教練要強打者短打，或是更換代打來短打，甚至是</a:t>
            </a:r>
            <a:r>
              <a:rPr lang="en-US" altLang="zh-TW" b="1" i="0" dirty="0"/>
              <a:t>2</a:t>
            </a:r>
            <a:r>
              <a:rPr lang="zh-TW" altLang="en-US" b="1" i="0" dirty="0"/>
              <a:t>好球後繼續短打，其實讓打者自由發揮，不會比較差</a:t>
            </a:r>
            <a:endParaRPr lang="en-US" altLang="zh-TW" b="1" i="0" dirty="0"/>
          </a:p>
          <a:p>
            <a:pPr marL="0" indent="0"/>
            <a:r>
              <a:rPr lang="en-US" altLang="zh-TW" dirty="0"/>
              <a:t>(</a:t>
            </a:r>
            <a:r>
              <a:rPr lang="zh-TW" altLang="en-US" dirty="0"/>
              <a:t>解讀</a:t>
            </a:r>
            <a:r>
              <a:rPr lang="en-US" altLang="zh-TW" dirty="0"/>
              <a:t>:</a:t>
            </a:r>
            <a:r>
              <a:rPr lang="zh-TW" altLang="en-US" dirty="0"/>
              <a:t> 以目前我看中職的經驗，教練下短打戰術有點太多，應給打者更多發揮空間</a:t>
            </a:r>
            <a:r>
              <a:rPr lang="en-US" altLang="zh-TW" dirty="0"/>
              <a:t>)</a:t>
            </a:r>
            <a:endParaRPr lang="en-US" altLang="zh-TW" i="0" dirty="0"/>
          </a:p>
          <a:p>
            <a:pPr marL="0" indent="0"/>
            <a:r>
              <a:rPr lang="en-US" altLang="zh-TW" b="1" i="0" dirty="0"/>
              <a:t> 4. </a:t>
            </a:r>
            <a:r>
              <a:rPr lang="zh-TW" altLang="en-US" b="1" i="0" dirty="0"/>
              <a:t>目前實際短打的模型是以短打轉換矩陣計算，可以將打者的短打成功率當作變數來輸入，可以更精準的推測是否短打</a:t>
            </a:r>
            <a:endParaRPr lang="en-US" altLang="zh-TW" b="1" i="0" dirty="0"/>
          </a:p>
          <a:p>
            <a:pPr marL="0" indent="0"/>
            <a:r>
              <a:rPr lang="en-US" altLang="zh-TW" i="0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我寫的網頁即有提供此功能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b="1" i="0" dirty="0">
                <a:hlinkClick r:id="rId2"/>
              </a:rPr>
              <a:t>https://b10902025kenchen.github.io/Baseball-strategy-web/</a:t>
            </a:r>
            <a:r>
              <a:rPr lang="en-US" altLang="zh-TW" dirty="0"/>
              <a:t>)</a:t>
            </a:r>
            <a:endParaRPr lang="en-US" altLang="zh-TW" i="0" dirty="0"/>
          </a:p>
          <a:p>
            <a:pPr marL="514350" indent="-514350">
              <a:buAutoNum type="arabicPeriod"/>
            </a:pPr>
            <a:endParaRPr lang="en-US" altLang="zh-TW" dirty="0"/>
          </a:p>
          <a:p>
            <a:pPr marL="514350" indent="-514350">
              <a:buAutoNum type="arabicPeriod"/>
            </a:pPr>
            <a:endParaRPr lang="zh-TW" altLang="en-US" dirty="0"/>
          </a:p>
          <a:p>
            <a:pPr marL="0" indent="0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5655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6563" y="857125"/>
            <a:ext cx="3217961" cy="1469521"/>
            <a:chOff x="1414686" y="857323"/>
            <a:chExt cx="3218706" cy="1469860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414686" y="1557586"/>
              <a:ext cx="3218706" cy="769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4400" b="1" dirty="0">
                  <a:solidFill>
                    <a:srgbClr val="B2D31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굴림" pitchFamily="50" charset="-127"/>
                </a:rPr>
                <a:t>實例探討</a:t>
              </a:r>
              <a:endParaRPr kumimoji="1" lang="en-US" altLang="ko-KR" sz="4400" b="1" dirty="0">
                <a:solidFill>
                  <a:srgbClr val="B2D3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42442" y="857323"/>
              <a:ext cx="936104" cy="76959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rgbClr val="B2D31C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4400" b="1" dirty="0">
                <a:solidFill>
                  <a:srgbClr val="B2D31C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293393" y="3123291"/>
            <a:ext cx="4607445" cy="184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追平分在打擊區的短打有多傷？</a:t>
            </a:r>
            <a:endParaRPr kumimoji="1" lang="en-US" altLang="ko-KR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</a:t>
            </a:r>
            <a:r>
              <a:rPr kumimoji="1"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WBC</a:t>
            </a: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</a:t>
            </a:r>
            <a:r>
              <a:rPr kumimoji="1"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3/21 MEX@JPN </a:t>
            </a: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村上宗隆打席</a:t>
            </a:r>
            <a:endParaRPr kumimoji="1" lang="en-US" altLang="ko-KR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突破僵局制底該不該點？</a:t>
            </a:r>
            <a:endParaRPr kumimoji="1" lang="en-US" altLang="ko-KR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30" y="830395"/>
            <a:ext cx="1870884" cy="1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追平分在打擊區的短打有多傷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i="0" dirty="0"/>
              <a:t>中信兄弟 </a:t>
            </a:r>
            <a:r>
              <a:rPr lang="en-US" altLang="zh-TW" b="1" i="0" dirty="0"/>
              <a:t>vs</a:t>
            </a:r>
            <a:r>
              <a:rPr lang="zh-TW" altLang="en-US" b="1" i="0" dirty="0"/>
              <a:t> 樂天桃猿 </a:t>
            </a:r>
            <a:r>
              <a:rPr lang="en-US" altLang="zh-TW" dirty="0"/>
              <a:t>(2023/8/16)</a:t>
            </a:r>
          </a:p>
          <a:p>
            <a:r>
              <a:rPr lang="zh-TW" altLang="en-US" i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比賽進行到</a:t>
            </a:r>
            <a:r>
              <a:rPr lang="en-US" altLang="zh-TW" i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i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局上半，沒有人出局兄弟攻佔</a:t>
            </a:r>
            <a:r>
              <a:rPr lang="en-US" altLang="zh-TW" i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i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壘</a:t>
            </a:r>
            <a:endParaRPr lang="en-US" altLang="zh-TW" i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i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打擊原本輪到林書逸，樂天換上賴鴻誠，兄弟更換代打張仁瑋</a:t>
            </a:r>
          </a:p>
          <a:p>
            <a:endParaRPr lang="ko-KR" altLang="en-US" dirty="0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CBE42ECE-0C71-436D-850B-1854E154AF12}"/>
              </a:ext>
            </a:extLst>
          </p:cNvPr>
          <p:cNvSpPr/>
          <p:nvPr/>
        </p:nvSpPr>
        <p:spPr>
          <a:xfrm>
            <a:off x="3293616" y="3240350"/>
            <a:ext cx="1370351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6164C89-5526-4C8F-9C55-43DA81822A8E}"/>
              </a:ext>
            </a:extLst>
          </p:cNvPr>
          <p:cNvSpPr txBox="1"/>
          <p:nvPr/>
        </p:nvSpPr>
        <p:spPr>
          <a:xfrm flipH="1">
            <a:off x="3372024" y="2871018"/>
            <a:ext cx="121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連點</a:t>
            </a:r>
            <a:r>
              <a:rPr lang="en-US" altLang="zh-TW" dirty="0"/>
              <a:t>2</a:t>
            </a:r>
            <a:r>
              <a:rPr lang="zh-TW" altLang="en-US" dirty="0"/>
              <a:t>球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FE4F44-C467-4579-B733-F11BBE011476}"/>
              </a:ext>
            </a:extLst>
          </p:cNvPr>
          <p:cNvSpPr txBox="1"/>
          <p:nvPr/>
        </p:nvSpPr>
        <p:spPr>
          <a:xfrm flipH="1">
            <a:off x="3376555" y="3453414"/>
            <a:ext cx="121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皆未成功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69B57A11-7D04-45BB-AA97-A348F80BC421}"/>
              </a:ext>
            </a:extLst>
          </p:cNvPr>
          <p:cNvSpPr/>
          <p:nvPr/>
        </p:nvSpPr>
        <p:spPr>
          <a:xfrm>
            <a:off x="7310567" y="3249228"/>
            <a:ext cx="1370351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3AC0E15-8933-4F80-B832-E0A21586A62A}"/>
              </a:ext>
            </a:extLst>
          </p:cNvPr>
          <p:cNvSpPr txBox="1"/>
          <p:nvPr/>
        </p:nvSpPr>
        <p:spPr>
          <a:xfrm flipH="1">
            <a:off x="7351137" y="2871018"/>
            <a:ext cx="121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兩好球後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A23B3AF-2BC5-4691-B9F9-AEE96B8B920C}"/>
              </a:ext>
            </a:extLst>
          </p:cNvPr>
          <p:cNvSpPr txBox="1"/>
          <p:nvPr/>
        </p:nvSpPr>
        <p:spPr>
          <a:xfrm flipH="1">
            <a:off x="7351136" y="3404791"/>
            <a:ext cx="121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點成界外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75994D-5E45-40BE-A03C-7C696EED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95" y="4235204"/>
            <a:ext cx="4629150" cy="93345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B7715CA3-5032-4C25-93EC-AAF165FB01D5}"/>
              </a:ext>
            </a:extLst>
          </p:cNvPr>
          <p:cNvSpPr txBox="1"/>
          <p:nvPr/>
        </p:nvSpPr>
        <p:spPr>
          <a:xfrm>
            <a:off x="609599" y="5335212"/>
            <a:ext cx="9590844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從模型來看，就算這次成功推進，兄弟的勝率會從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16.36%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掉到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13.47%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更何況已經兩好球，失敗的機率相當高，最後點成界外，勝率從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16.36%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掉到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10.5%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D1B7C37-FCDF-47CD-BB93-1D685B90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914" y="2787441"/>
            <a:ext cx="2481499" cy="12346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8186B7-514A-4FB4-AF31-3DA7FB6D8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09" y="2781972"/>
            <a:ext cx="2535585" cy="12401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856C3EC-3D20-4D4D-9978-3ADF010B3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764" y="2779036"/>
            <a:ext cx="2534831" cy="124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76747-8C90-4B46-8DDD-81EAA2C5D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62758"/>
            <a:ext cx="10972800" cy="798568"/>
          </a:xfrm>
        </p:spPr>
        <p:txBody>
          <a:bodyPr/>
          <a:lstStyle/>
          <a:p>
            <a:r>
              <a:rPr lang="en-US" altLang="zh-TW" dirty="0"/>
              <a:t>WBC</a:t>
            </a:r>
            <a:r>
              <a:rPr lang="zh-TW" altLang="en-US" dirty="0"/>
              <a:t> 日本 </a:t>
            </a:r>
            <a:r>
              <a:rPr lang="en-US" altLang="zh-TW" dirty="0"/>
              <a:t>vs </a:t>
            </a:r>
            <a:r>
              <a:rPr lang="zh-TW" altLang="en-US" dirty="0"/>
              <a:t>墨西哥 </a:t>
            </a:r>
            <a:r>
              <a:rPr lang="en-US" altLang="zh-TW" dirty="0"/>
              <a:t>(2023/3/21)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A036E2-7659-48E3-8489-7BE1857EA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85235"/>
            <a:ext cx="6883152" cy="27405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i="0" dirty="0"/>
              <a:t>回到開場的問題</a:t>
            </a:r>
            <a:r>
              <a:rPr lang="en-US" altLang="zh-TW" i="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i="0" dirty="0"/>
              <a:t>2023 WBC</a:t>
            </a:r>
            <a:r>
              <a:rPr lang="zh-TW" altLang="en-US" i="0" dirty="0"/>
              <a:t>四強，</a:t>
            </a:r>
            <a:r>
              <a:rPr lang="en-US" altLang="zh-TW" i="0" dirty="0"/>
              <a:t>9</a:t>
            </a:r>
            <a:r>
              <a:rPr lang="zh-TW" altLang="en-US" i="0" dirty="0"/>
              <a:t>下日本最後進攻落後一分，</a:t>
            </a:r>
            <a:r>
              <a:rPr lang="en-US" altLang="zh-TW" i="0" dirty="0"/>
              <a:t>0</a:t>
            </a:r>
            <a:r>
              <a:rPr lang="zh-TW" altLang="en-US" i="0" dirty="0"/>
              <a:t>出局攻占</a:t>
            </a:r>
            <a:r>
              <a:rPr lang="en-US" altLang="zh-TW" i="0" dirty="0"/>
              <a:t>12</a:t>
            </a:r>
            <a:r>
              <a:rPr lang="zh-TW" altLang="en-US" i="0" dirty="0"/>
              <a:t>壘，輪到本日已吞下</a:t>
            </a:r>
            <a:r>
              <a:rPr lang="en-US" altLang="zh-TW" i="0" dirty="0"/>
              <a:t>3K</a:t>
            </a:r>
            <a:r>
              <a:rPr lang="zh-TW" altLang="en-US" i="0" dirty="0"/>
              <a:t>的日職最強打者之一的村上宗隆</a:t>
            </a:r>
            <a:endParaRPr lang="en-US" altLang="zh-TW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i="0" dirty="0"/>
              <a:t>雖然成功的短打能將勝率從</a:t>
            </a:r>
            <a:r>
              <a:rPr lang="en-US" altLang="zh-TW" i="0" dirty="0"/>
              <a:t>52.87%</a:t>
            </a:r>
            <a:r>
              <a:rPr lang="zh-TW" altLang="en-US" i="0" dirty="0"/>
              <a:t>提高到</a:t>
            </a:r>
            <a:r>
              <a:rPr lang="en-US" altLang="zh-TW" i="0" dirty="0"/>
              <a:t>55.08%</a:t>
            </a:r>
            <a:r>
              <a:rPr lang="zh-TW" altLang="en-US" i="0" dirty="0"/>
              <a:t>，但考量到</a:t>
            </a:r>
            <a:r>
              <a:rPr lang="en-US" altLang="zh-TW" i="0" dirty="0"/>
              <a:t>0</a:t>
            </a:r>
            <a:r>
              <a:rPr lang="zh-TW" altLang="en-US" i="0" dirty="0"/>
              <a:t>出局</a:t>
            </a:r>
            <a:r>
              <a:rPr lang="en-US" altLang="zh-TW" i="0" dirty="0"/>
              <a:t>12</a:t>
            </a:r>
            <a:r>
              <a:rPr lang="zh-TW" altLang="en-US" i="0" dirty="0"/>
              <a:t>壘有人的短打成功率較低後，此時短打的勝率會掉至</a:t>
            </a:r>
            <a:r>
              <a:rPr lang="en-US" altLang="zh-TW" i="0" dirty="0"/>
              <a:t>52.46%</a:t>
            </a:r>
            <a:r>
              <a:rPr lang="zh-TW" altLang="en-US" i="0" dirty="0"/>
              <a:t>，而且這是以所有打者的平均短打能力來計算，村上應該更不擅長短打</a:t>
            </a:r>
            <a:endParaRPr lang="en-US" altLang="zh-TW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i="0" dirty="0"/>
              <a:t>既然大好得分機會輪到強打者，那讓他自由發揮吧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6F6A33-38FF-4068-8C06-81DF08F8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54" y="1965808"/>
            <a:ext cx="4241167" cy="8896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F7D3F9-39A6-42FD-9972-C593BDD15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209" y="3429000"/>
            <a:ext cx="2822311" cy="29843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052055A-C3CD-4C49-BCEB-43AE0C166582}"/>
              </a:ext>
            </a:extLst>
          </p:cNvPr>
          <p:cNvSpPr txBox="1"/>
          <p:nvPr/>
        </p:nvSpPr>
        <p:spPr>
          <a:xfrm flipH="1">
            <a:off x="488480" y="4280198"/>
            <a:ext cx="8486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2"/>
                </a:solidFill>
                <a:latin typeface="+mj-lt"/>
                <a:ea typeface="맑은 고딕" pitchFamily="50" charset="-127"/>
              </a:rPr>
              <a:t>大家記得結局嗎</a:t>
            </a:r>
            <a:r>
              <a:rPr lang="en-US" altLang="zh-TW" sz="2000" dirty="0">
                <a:solidFill>
                  <a:schemeClr val="accent2"/>
                </a:solidFill>
                <a:latin typeface="+mj-lt"/>
                <a:ea typeface="맑은 고딕" pitchFamily="50" charset="-127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村上打了一支直擊全壘打牆的再見二壘安打，也避免成為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”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村上柏融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”</a:t>
            </a:r>
          </a:p>
          <a:p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賽後受訪村神坦言，原本自己想短打推進，但教練告訴他要做自己最擅長的事情，他才鼓起勇氣要把球打向球場深處，最終信任野球也帶來最美好的結局。</a:t>
            </a:r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不管有沒有下戰術或是下什麼戰術，最重要的或許其實是對選手的信任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A4F366-7F51-4F76-9A4F-1CAD371FD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501" y="0"/>
            <a:ext cx="2213499" cy="113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8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EEA1E-46F9-4F77-8D05-A5085656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突破僵局制到底該不該點？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3D1359-AC35-447C-831C-A0423E270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1485235"/>
                <a:ext cx="11242088" cy="4823418"/>
              </a:xfrm>
            </p:spPr>
            <p:txBody>
              <a:bodyPr/>
              <a:lstStyle/>
              <a:p>
                <a:r>
                  <a:rPr lang="zh-TW" altLang="en-US" dirty="0"/>
                  <a:t>後攻球隊</a:t>
                </a:r>
                <a:r>
                  <a:rPr lang="zh-TW" altLang="en-US" dirty="0">
                    <a:latin typeface="PMingLiU" panose="02020500000000000000" pitchFamily="18" charset="-120"/>
                    <a:ea typeface="PMingLiU" panose="02020500000000000000" pitchFamily="18" charset="-120"/>
                  </a:rPr>
                  <a:t>、</a:t>
                </a:r>
                <a:r>
                  <a:rPr lang="zh-TW" altLang="en-US" dirty="0"/>
                  <a:t>落後</a:t>
                </a:r>
                <a:r>
                  <a:rPr lang="en-US" altLang="zh-TW" dirty="0"/>
                  <a:t>1</a:t>
                </a:r>
                <a:r>
                  <a:rPr lang="zh-TW" altLang="en-US" dirty="0"/>
                  <a:t>分、</a:t>
                </a:r>
                <a:r>
                  <a:rPr lang="en-US" altLang="zh-TW" dirty="0"/>
                  <a:t>MLB</a:t>
                </a:r>
                <a:r>
                  <a:rPr lang="zh-TW" altLang="en-US" dirty="0"/>
                  <a:t>模型：</a:t>
                </a:r>
                <a:endParaRPr lang="en-US" altLang="zh-TW" dirty="0"/>
              </a:p>
              <a:p>
                <a:pPr marL="0" indent="0"/>
                <a:r>
                  <a:rPr lang="zh-TW" altLang="en-US" sz="1800" i="0" dirty="0">
                    <a:solidFill>
                      <a:schemeClr val="tx1"/>
                    </a:solidFill>
                    <a:latin typeface="+mn-lt"/>
                    <a:ea typeface="+mn-ea"/>
                  </a:rPr>
                  <a:t>強攻：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0.38×0+0.35×0.5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+0.27×1=</m:t>
                    </m:r>
                    <m:r>
                      <a:rPr lang="en-US" altLang="zh-TW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5.2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zh-TW" dirty="0">
                  <a:latin typeface="PMingLiU" panose="02020500000000000000" pitchFamily="18" charset="-12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zh-TW" altLang="en-US" sz="1800" i="0" dirty="0">
                    <a:solidFill>
                      <a:schemeClr val="tx1"/>
                    </a:solidFill>
                    <a:latin typeface="+mn-lt"/>
                    <a:ea typeface="+mn-ea"/>
                  </a:rPr>
                  <a:t>理想短打：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%=0.34×0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+0.49×0.5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+0.17×1=</m:t>
                    </m:r>
                    <m:r>
                      <a:rPr lang="en-US" altLang="zh-TW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TW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2.5</m:t>
                    </m:r>
                    <m:r>
                      <a:rPr lang="en-US" altLang="zh-TW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zh-TW" altLang="en-US" sz="1800" i="0" dirty="0">
                    <a:solidFill>
                      <a:schemeClr val="tx1"/>
                    </a:solidFill>
                    <a:latin typeface="+mn-lt"/>
                    <a:ea typeface="+mn-ea"/>
                  </a:rPr>
                  <a:t>真實短打：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%=0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.15×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0.59×0+0.25×0.5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+0.16×1</m:t>
                        </m:r>
                      </m:e>
                    </m:d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/>
                <a:r>
                  <a:rPr lang="en-US" altLang="zh-TW" dirty="0">
                    <a:ea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+0.71×(0.34×0+0.49×0.5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+0.17×1)</m:t>
                    </m:r>
                  </m:oMath>
                </a14:m>
                <a:endParaRPr lang="en-US" altLang="zh-TW" dirty="0"/>
              </a:p>
              <a:p>
                <a:pPr marL="0" indent="0"/>
                <a:r>
                  <a:rPr lang="en-US" altLang="zh-TW" dirty="0">
                    <a:ea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+0.14×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0.14×0+0.43×0.5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+0.43×1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3.7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zh-TW" dirty="0"/>
              </a:p>
              <a:p>
                <a:pPr marL="0" indent="0"/>
                <a:r>
                  <a:rPr lang="zh-TW" altLang="en-US" dirty="0"/>
                  <a:t>後攻球隊</a:t>
                </a:r>
                <a:r>
                  <a:rPr lang="zh-TW" altLang="en-US" dirty="0">
                    <a:latin typeface="PMingLiU" panose="02020500000000000000" pitchFamily="18" charset="-120"/>
                    <a:ea typeface="PMingLiU" panose="02020500000000000000" pitchFamily="18" charset="-120"/>
                  </a:rPr>
                  <a:t>、</a:t>
                </a:r>
                <a:r>
                  <a:rPr lang="zh-TW" altLang="en-US" dirty="0"/>
                  <a:t>平手</a:t>
                </a:r>
                <a:r>
                  <a:rPr lang="zh-TW" altLang="en-US" dirty="0">
                    <a:latin typeface="PMingLiU" panose="02020500000000000000" pitchFamily="18" charset="-120"/>
                    <a:ea typeface="PMingLiU" panose="02020500000000000000" pitchFamily="18" charset="-120"/>
                  </a:rPr>
                  <a:t>、</a:t>
                </a:r>
                <a:r>
                  <a:rPr lang="en-US" altLang="zh-TW" dirty="0"/>
                  <a:t>MLB</a:t>
                </a:r>
                <a:r>
                  <a:rPr lang="zh-TW" altLang="en-US" dirty="0"/>
                  <a:t>模型</a:t>
                </a:r>
                <a:endParaRPr lang="en-US" altLang="zh-TW" dirty="0"/>
              </a:p>
              <a:p>
                <a:pPr marL="0" indent="0"/>
                <a:r>
                  <a:rPr lang="zh-TW" altLang="en-US" sz="1800" i="0" dirty="0">
                    <a:solidFill>
                      <a:schemeClr val="tx1"/>
                    </a:solidFill>
                    <a:latin typeface="+mn-lt"/>
                    <a:ea typeface="+mn-ea"/>
                  </a:rPr>
                  <a:t>強攻：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=0.38×0.5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+0.62×1=</m:t>
                    </m:r>
                    <m:r>
                      <a:rPr lang="en-US" altLang="zh-TW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81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.8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zh-TW" dirty="0">
                  <a:latin typeface="PMingLiU" panose="02020500000000000000" pitchFamily="18" charset="-12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zh-TW" altLang="en-US" sz="1800" i="0" dirty="0">
                    <a:solidFill>
                      <a:schemeClr val="tx1"/>
                    </a:solidFill>
                    <a:latin typeface="+mn-lt"/>
                    <a:ea typeface="+mn-ea"/>
                  </a:rPr>
                  <a:t>理想短打：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=0.34×0.5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+0.66×1=</m:t>
                    </m:r>
                    <m:r>
                      <a:rPr lang="en-US" altLang="zh-TW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83</m:t>
                    </m:r>
                    <m:r>
                      <a:rPr lang="en-US" altLang="zh-TW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.2</m:t>
                    </m:r>
                    <m:r>
                      <a:rPr lang="en-US" altLang="zh-TW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zh-TW" altLang="en-US" sz="1800" i="0" dirty="0">
                    <a:solidFill>
                      <a:schemeClr val="tx1"/>
                    </a:solidFill>
                    <a:latin typeface="+mn-lt"/>
                    <a:ea typeface="+mn-ea"/>
                  </a:rPr>
                  <a:t>真實短打：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=0.15×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0.59×0.5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+0.41×1</m:t>
                        </m:r>
                      </m:e>
                    </m:d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/>
                <a:r>
                  <a:rPr lang="en-US" altLang="zh-TW" dirty="0">
                    <a:ea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+0.71×(0.34×0.5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+0.66×1)</m:t>
                    </m:r>
                  </m:oMath>
                </a14:m>
                <a:endParaRPr lang="en-US" altLang="zh-TW" dirty="0"/>
              </a:p>
              <a:p>
                <a:pPr marL="0" indent="0"/>
                <a:r>
                  <a:rPr lang="en-US" altLang="zh-TW" dirty="0">
                    <a:ea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+0.14×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0.14×0.5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+0.86×1</m:t>
                        </m:r>
                      </m:e>
                    </m:d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82.6%</m:t>
                    </m:r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3D1359-AC35-447C-831C-A0423E270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485235"/>
                <a:ext cx="11242088" cy="4823418"/>
              </a:xfrm>
              <a:blipFill>
                <a:blip r:embed="rId2"/>
                <a:stretch>
                  <a:fillRect l="-542" t="-1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8F7369BD-B9AB-4E27-AC46-9C346354D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405" y="1349406"/>
            <a:ext cx="2524125" cy="13239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D8A466-67A4-4F03-967B-D3495C7DE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405" y="4138935"/>
            <a:ext cx="2514600" cy="1304925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1CC34ABF-159A-4F91-951A-40E650ABDA1B}"/>
              </a:ext>
            </a:extLst>
          </p:cNvPr>
          <p:cNvSpPr/>
          <p:nvPr/>
        </p:nvSpPr>
        <p:spPr>
          <a:xfrm>
            <a:off x="4820575" y="1349406"/>
            <a:ext cx="2858609" cy="417250"/>
          </a:xfrm>
          <a:prstGeom prst="wedgeRoundRectCallout">
            <a:avLst>
              <a:gd name="adj1" fmla="val -67316"/>
              <a:gd name="adj2" fmla="val 752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延長賽主隊勝率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52.4%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755DD0A-3661-4FEE-ACD2-0DFADEF401E0}"/>
              </a:ext>
            </a:extLst>
          </p:cNvPr>
          <p:cNvSpPr/>
          <p:nvPr/>
        </p:nvSpPr>
        <p:spPr>
          <a:xfrm>
            <a:off x="8247355" y="2719065"/>
            <a:ext cx="3604334" cy="132607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結論：突破僵局制的後攻球隊，落後一分短打會降低勝率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符合前面超前分在打擊區不短打的結論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E43FDC1-D080-4D57-9AD1-68E80C4683A2}"/>
              </a:ext>
            </a:extLst>
          </p:cNvPr>
          <p:cNvSpPr/>
          <p:nvPr/>
        </p:nvSpPr>
        <p:spPr>
          <a:xfrm>
            <a:off x="8137864" y="5443860"/>
            <a:ext cx="2514600" cy="132607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結論：突破僵局制的後攻球隊，平手時短打可以提高勝率</a:t>
            </a:r>
          </a:p>
        </p:txBody>
      </p:sp>
    </p:spTree>
    <p:extLst>
      <p:ext uri="{BB962C8B-B14F-4D97-AF65-F5344CB8AC3E}">
        <p14:creationId xmlns:p14="http://schemas.microsoft.com/office/powerpoint/2010/main" val="19143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9EEA1E-46F9-4F77-8D05-A5085656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突破僵局制到底該不該點？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3D1359-AC35-447C-831C-A0423E270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9912" y="2870151"/>
                <a:ext cx="11242088" cy="4823418"/>
              </a:xfrm>
            </p:spPr>
            <p:txBody>
              <a:bodyPr/>
              <a:lstStyle/>
              <a:p>
                <a:r>
                  <a:rPr lang="zh-TW" altLang="en-US" dirty="0"/>
                  <a:t>先攻球隊</a:t>
                </a:r>
                <a:r>
                  <a:rPr lang="zh-TW" altLang="en-US" dirty="0">
                    <a:latin typeface="PMingLiU" panose="02020500000000000000" pitchFamily="18" charset="-120"/>
                    <a:ea typeface="PMingLiU" panose="02020500000000000000" pitchFamily="18" charset="-120"/>
                  </a:rPr>
                  <a:t>、</a:t>
                </a:r>
                <a:r>
                  <a:rPr lang="zh-TW" altLang="en-US" dirty="0"/>
                  <a:t>平手</a:t>
                </a:r>
                <a:r>
                  <a:rPr lang="zh-TW" altLang="en-US" dirty="0">
                    <a:latin typeface="PMingLiU" panose="02020500000000000000" pitchFamily="18" charset="-120"/>
                    <a:ea typeface="PMingLiU" panose="02020500000000000000" pitchFamily="18" charset="-120"/>
                  </a:rPr>
                  <a:t>、 </a:t>
                </a:r>
                <a:r>
                  <a:rPr lang="en-US" altLang="zh-TW" dirty="0"/>
                  <a:t>MLB</a:t>
                </a:r>
                <a:r>
                  <a:rPr lang="zh-TW" altLang="en-US" dirty="0"/>
                  <a:t>模型：</a:t>
                </a:r>
                <a:endParaRPr lang="en-US" altLang="zh-TW" dirty="0"/>
              </a:p>
              <a:p>
                <a:pPr marL="0" indent="0"/>
                <a:r>
                  <a:rPr lang="zh-TW" altLang="en-US" sz="1800" i="0" dirty="0">
                    <a:solidFill>
                      <a:schemeClr val="tx1"/>
                    </a:solidFill>
                    <a:latin typeface="+mn-lt"/>
                    <a:ea typeface="+mn-ea"/>
                  </a:rPr>
                  <a:t>強攻：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=0.38×0.18+0.35×0.54+0.14×0.78+0.07×0.94+0.06×1=49</m:t>
                    </m:r>
                    <m:r>
                      <a:rPr lang="en-US" altLang="zh-TW" sz="1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.2%</m:t>
                    </m:r>
                  </m:oMath>
                </a14:m>
                <a:endParaRPr lang="en-US" altLang="zh-TW" sz="1800" dirty="0">
                  <a:latin typeface="PMingLiU" panose="02020500000000000000" pitchFamily="18" charset="-12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zh-TW" altLang="en-US" sz="1800" i="0" dirty="0">
                    <a:solidFill>
                      <a:schemeClr val="tx1"/>
                    </a:solidFill>
                    <a:latin typeface="+mn-lt"/>
                    <a:ea typeface="+mn-ea"/>
                  </a:rPr>
                  <a:t>理想短打：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=0.34×0.18+0.49×0.54+0.1×0.78+0.04×0.94+0.03×1=4</m:t>
                    </m:r>
                    <m:r>
                      <a:rPr lang="en-US" altLang="zh-TW" sz="18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7.1%</m:t>
                    </m:r>
                  </m:oMath>
                </a14:m>
                <a:endParaRPr lang="en-US" altLang="zh-TW" sz="1800" dirty="0"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zh-TW" altLang="en-US" sz="1800" i="0" dirty="0">
                    <a:solidFill>
                      <a:schemeClr val="tx1"/>
                    </a:solidFill>
                    <a:latin typeface="+mn-lt"/>
                    <a:ea typeface="+mn-ea"/>
                  </a:rPr>
                  <a:t>真實短打：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=0.15×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0.59×0.18+0.25×0.54+0.09×0.78+0.04×0.94+0.03×1</m:t>
                        </m:r>
                      </m:e>
                    </m:d>
                  </m:oMath>
                </a14:m>
                <a:r>
                  <a:rPr lang="en-US" altLang="zh-TW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/>
                <a:r>
                  <a:rPr lang="en-US" altLang="zh-TW" sz="1800" dirty="0">
                    <a:ea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+0.71×(0.34×0.18+0.49×0.54+0.1×0.78+0.04×0.94+0.03×1)</m:t>
                    </m:r>
                  </m:oMath>
                </a14:m>
                <a:endParaRPr lang="en-US" altLang="zh-TW" sz="1800" dirty="0"/>
              </a:p>
              <a:p>
                <a:pPr marL="0" indent="0"/>
                <a:r>
                  <a:rPr lang="en-US" altLang="zh-TW" sz="1800" dirty="0"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+0.14×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0.14×0.18+0.43×0.54+0.18×0.78+0.13×0.94+0.12×1</m:t>
                        </m:r>
                      </m:e>
                    </m:d>
                    <m: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1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48.1</m:t>
                    </m:r>
                    <m:r>
                      <a:rPr lang="en-US" altLang="zh-TW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zh-TW" sz="18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23D1359-AC35-447C-831C-A0423E270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9912" y="2870151"/>
                <a:ext cx="11242088" cy="4823418"/>
              </a:xfrm>
              <a:blipFill>
                <a:blip r:embed="rId2"/>
                <a:stretch>
                  <a:fillRect l="-597" t="-1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08595ED-006F-4CF7-83FF-1F4672E921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0759752"/>
                  </p:ext>
                </p:extLst>
              </p:nvPr>
            </p:nvGraphicFramePr>
            <p:xfrm>
              <a:off x="949912" y="1585128"/>
              <a:ext cx="9926220" cy="101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4370">
                      <a:extLst>
                        <a:ext uri="{9D8B030D-6E8A-4147-A177-3AD203B41FA5}">
                          <a16:colId xmlns:a16="http://schemas.microsoft.com/office/drawing/2014/main" val="1433333290"/>
                        </a:ext>
                      </a:extLst>
                    </a:gridCol>
                    <a:gridCol w="1654370">
                      <a:extLst>
                        <a:ext uri="{9D8B030D-6E8A-4147-A177-3AD203B41FA5}">
                          <a16:colId xmlns:a16="http://schemas.microsoft.com/office/drawing/2014/main" val="1546715637"/>
                        </a:ext>
                      </a:extLst>
                    </a:gridCol>
                    <a:gridCol w="1654370">
                      <a:extLst>
                        <a:ext uri="{9D8B030D-6E8A-4147-A177-3AD203B41FA5}">
                          <a16:colId xmlns:a16="http://schemas.microsoft.com/office/drawing/2014/main" val="2850055569"/>
                        </a:ext>
                      </a:extLst>
                    </a:gridCol>
                    <a:gridCol w="1654370">
                      <a:extLst>
                        <a:ext uri="{9D8B030D-6E8A-4147-A177-3AD203B41FA5}">
                          <a16:colId xmlns:a16="http://schemas.microsoft.com/office/drawing/2014/main" val="4024680148"/>
                        </a:ext>
                      </a:extLst>
                    </a:gridCol>
                    <a:gridCol w="1654370">
                      <a:extLst>
                        <a:ext uri="{9D8B030D-6E8A-4147-A177-3AD203B41FA5}">
                          <a16:colId xmlns:a16="http://schemas.microsoft.com/office/drawing/2014/main" val="3395787250"/>
                        </a:ext>
                      </a:extLst>
                    </a:gridCol>
                    <a:gridCol w="1654370">
                      <a:extLst>
                        <a:ext uri="{9D8B030D-6E8A-4147-A177-3AD203B41FA5}">
                          <a16:colId xmlns:a16="http://schemas.microsoft.com/office/drawing/2014/main" val="19170940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10</a:t>
                          </a: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上結束</a:t>
                          </a:r>
                          <a:endParaRPr lang="en-US" altLang="zh-TW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客隊勝率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平手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客隊領先</a:t>
                          </a:r>
                          <a:r>
                            <a:rPr lang="en-US" altLang="zh-TW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客隊領先</a:t>
                          </a:r>
                          <a:r>
                            <a:rPr lang="en-US" altLang="zh-TW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</a:t>
                          </a: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分</a:t>
                          </a:r>
                        </a:p>
                        <a:p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客隊領先</a:t>
                          </a:r>
                          <a:r>
                            <a:rPr lang="en-US" altLang="zh-TW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3</a:t>
                          </a: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分</a:t>
                          </a:r>
                        </a:p>
                        <a:p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客隊領先</a:t>
                          </a:r>
                          <a:r>
                            <a:rPr lang="en-US" altLang="zh-TW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4</a:t>
                          </a: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分</a:t>
                          </a:r>
                        </a:p>
                        <a:p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57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WPCT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18%</a:t>
                          </a:r>
                          <a:endParaRPr lang="zh-TW" alt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54%</a:t>
                          </a:r>
                          <a:endParaRPr lang="zh-TW" alt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78%</a:t>
                          </a:r>
                          <a:endParaRPr lang="zh-TW" alt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94%</a:t>
                          </a:r>
                          <a:endParaRPr lang="zh-TW" alt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≈</m:t>
                                </m:r>
                                <m:r>
                                  <a:rPr lang="en-US" altLang="zh-TW" sz="1800" b="0" i="0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100%</m:t>
                                </m:r>
                              </m:oMath>
                            </m:oMathPara>
                          </a14:m>
                          <a:endParaRPr lang="zh-TW" alt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659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E08595ED-006F-4CF7-83FF-1F4672E921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0759752"/>
                  </p:ext>
                </p:extLst>
              </p:nvPr>
            </p:nvGraphicFramePr>
            <p:xfrm>
              <a:off x="949912" y="1585128"/>
              <a:ext cx="9926220" cy="101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4370">
                      <a:extLst>
                        <a:ext uri="{9D8B030D-6E8A-4147-A177-3AD203B41FA5}">
                          <a16:colId xmlns:a16="http://schemas.microsoft.com/office/drawing/2014/main" val="1433333290"/>
                        </a:ext>
                      </a:extLst>
                    </a:gridCol>
                    <a:gridCol w="1654370">
                      <a:extLst>
                        <a:ext uri="{9D8B030D-6E8A-4147-A177-3AD203B41FA5}">
                          <a16:colId xmlns:a16="http://schemas.microsoft.com/office/drawing/2014/main" val="1546715637"/>
                        </a:ext>
                      </a:extLst>
                    </a:gridCol>
                    <a:gridCol w="1654370">
                      <a:extLst>
                        <a:ext uri="{9D8B030D-6E8A-4147-A177-3AD203B41FA5}">
                          <a16:colId xmlns:a16="http://schemas.microsoft.com/office/drawing/2014/main" val="2850055569"/>
                        </a:ext>
                      </a:extLst>
                    </a:gridCol>
                    <a:gridCol w="1654370">
                      <a:extLst>
                        <a:ext uri="{9D8B030D-6E8A-4147-A177-3AD203B41FA5}">
                          <a16:colId xmlns:a16="http://schemas.microsoft.com/office/drawing/2014/main" val="4024680148"/>
                        </a:ext>
                      </a:extLst>
                    </a:gridCol>
                    <a:gridCol w="1654370">
                      <a:extLst>
                        <a:ext uri="{9D8B030D-6E8A-4147-A177-3AD203B41FA5}">
                          <a16:colId xmlns:a16="http://schemas.microsoft.com/office/drawing/2014/main" val="3395787250"/>
                        </a:ext>
                      </a:extLst>
                    </a:gridCol>
                    <a:gridCol w="1654370">
                      <a:extLst>
                        <a:ext uri="{9D8B030D-6E8A-4147-A177-3AD203B41FA5}">
                          <a16:colId xmlns:a16="http://schemas.microsoft.com/office/drawing/2014/main" val="191709404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TW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10</a:t>
                          </a: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上結束</a:t>
                          </a:r>
                          <a:endParaRPr lang="en-US" altLang="zh-TW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客隊勝率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平手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客隊領先</a:t>
                          </a:r>
                          <a:r>
                            <a:rPr lang="en-US" altLang="zh-TW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</a:t>
                          </a: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分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客隊領先</a:t>
                          </a:r>
                          <a:r>
                            <a:rPr lang="en-US" altLang="zh-TW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</a:t>
                          </a: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分</a:t>
                          </a:r>
                        </a:p>
                        <a:p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客隊領先</a:t>
                          </a:r>
                          <a:r>
                            <a:rPr lang="en-US" altLang="zh-TW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3</a:t>
                          </a: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分</a:t>
                          </a:r>
                        </a:p>
                        <a:p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客隊領先</a:t>
                          </a:r>
                          <a:r>
                            <a:rPr lang="en-US" altLang="zh-TW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4</a:t>
                          </a:r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分</a:t>
                          </a:r>
                        </a:p>
                        <a:p>
                          <a:endPara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574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WPCT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18%</a:t>
                          </a:r>
                          <a:endParaRPr lang="zh-TW" alt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54%</a:t>
                          </a:r>
                          <a:endParaRPr lang="zh-TW" alt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78%</a:t>
                          </a:r>
                          <a:endParaRPr lang="zh-TW" alt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94%</a:t>
                          </a:r>
                          <a:endParaRPr lang="zh-TW" alt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499632" t="-180328" r="-735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659641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AEE24982-8891-4089-8819-87158BFDC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223" y="57149"/>
            <a:ext cx="2447925" cy="1247775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85E35612-4D45-4F28-9828-2772D682FEB4}"/>
              </a:ext>
            </a:extLst>
          </p:cNvPr>
          <p:cNvSpPr/>
          <p:nvPr/>
        </p:nvSpPr>
        <p:spPr>
          <a:xfrm>
            <a:off x="949912" y="5272872"/>
            <a:ext cx="3373515" cy="132607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結論：突破僵局制的先攻球隊，短打會略為降低勝率</a:t>
            </a:r>
          </a:p>
        </p:txBody>
      </p:sp>
    </p:spTree>
    <p:extLst>
      <p:ext uri="{BB962C8B-B14F-4D97-AF65-F5344CB8AC3E}">
        <p14:creationId xmlns:p14="http://schemas.microsoft.com/office/powerpoint/2010/main" val="104722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endParaRPr lang="ko-KR" altLang="en-US" dirty="0"/>
          </a:p>
        </p:txBody>
      </p:sp>
      <p:grpSp>
        <p:nvGrpSpPr>
          <p:cNvPr id="29" name="Google Shape;1226;p26">
            <a:extLst>
              <a:ext uri="{FF2B5EF4-FFF2-40B4-BE49-F238E27FC236}">
                <a16:creationId xmlns:a16="http://schemas.microsoft.com/office/drawing/2014/main" id="{2A1BF8D6-A665-4A72-80F0-9A0004DCDF05}"/>
              </a:ext>
            </a:extLst>
          </p:cNvPr>
          <p:cNvGrpSpPr/>
          <p:nvPr/>
        </p:nvGrpSpPr>
        <p:grpSpPr>
          <a:xfrm>
            <a:off x="3797228" y="4016457"/>
            <a:ext cx="5011932" cy="916880"/>
            <a:chOff x="3833488" y="3252612"/>
            <a:chExt cx="3659494" cy="656179"/>
          </a:xfrm>
        </p:grpSpPr>
        <p:sp>
          <p:nvSpPr>
            <p:cNvPr id="30" name="Google Shape;1227;p26">
              <a:extLst>
                <a:ext uri="{FF2B5EF4-FFF2-40B4-BE49-F238E27FC236}">
                  <a16:creationId xmlns:a16="http://schemas.microsoft.com/office/drawing/2014/main" id="{AD9D5F07-D67E-4C9B-9031-6CE42F8ECBEF}"/>
                </a:ext>
              </a:extLst>
            </p:cNvPr>
            <p:cNvSpPr/>
            <p:nvPr/>
          </p:nvSpPr>
          <p:spPr>
            <a:xfrm>
              <a:off x="3833488" y="3252612"/>
              <a:ext cx="646828" cy="656179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31" name="Google Shape;1228;p26">
              <a:extLst>
                <a:ext uri="{FF2B5EF4-FFF2-40B4-BE49-F238E27FC236}">
                  <a16:creationId xmlns:a16="http://schemas.microsoft.com/office/drawing/2014/main" id="{E7A9BAFD-6209-4050-8117-99871C7D2C8C}"/>
                </a:ext>
              </a:extLst>
            </p:cNvPr>
            <p:cNvGrpSpPr/>
            <p:nvPr/>
          </p:nvGrpSpPr>
          <p:grpSpPr>
            <a:xfrm>
              <a:off x="4602477" y="3394794"/>
              <a:ext cx="2890505" cy="476719"/>
              <a:chOff x="4865075" y="3817931"/>
              <a:chExt cx="3568525" cy="476719"/>
            </a:xfrm>
          </p:grpSpPr>
          <p:sp>
            <p:nvSpPr>
              <p:cNvPr id="33" name="Google Shape;1229;p26">
                <a:extLst>
                  <a:ext uri="{FF2B5EF4-FFF2-40B4-BE49-F238E27FC236}">
                    <a16:creationId xmlns:a16="http://schemas.microsoft.com/office/drawing/2014/main" id="{425AFECF-0169-41F2-90FC-EA2BA7C04706}"/>
                  </a:ext>
                </a:extLst>
              </p:cNvPr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4" name="Google Shape;1230;p26">
                <a:extLst>
                  <a:ext uri="{FF2B5EF4-FFF2-40B4-BE49-F238E27FC236}">
                    <a16:creationId xmlns:a16="http://schemas.microsoft.com/office/drawing/2014/main" id="{CFBB695B-5425-4DF6-BA65-43A6F5C9ECAA}"/>
                  </a:ext>
                </a:extLst>
              </p:cNvPr>
              <p:cNvSpPr txBox="1"/>
              <p:nvPr/>
            </p:nvSpPr>
            <p:spPr>
              <a:xfrm>
                <a:off x="4865075" y="3817931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實例探討</a:t>
                </a:r>
                <a:endPara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2" name="Google Shape;1231;p26">
              <a:extLst>
                <a:ext uri="{FF2B5EF4-FFF2-40B4-BE49-F238E27FC236}">
                  <a16:creationId xmlns:a16="http://schemas.microsoft.com/office/drawing/2014/main" id="{D99DBC43-FF1C-4C4A-B5CA-A77D648A6EA7}"/>
                </a:ext>
              </a:extLst>
            </p:cNvPr>
            <p:cNvSpPr/>
            <p:nvPr/>
          </p:nvSpPr>
          <p:spPr>
            <a:xfrm>
              <a:off x="3865049" y="3284161"/>
              <a:ext cx="578959" cy="587350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5" name="Google Shape;1232;p26">
            <a:extLst>
              <a:ext uri="{FF2B5EF4-FFF2-40B4-BE49-F238E27FC236}">
                <a16:creationId xmlns:a16="http://schemas.microsoft.com/office/drawing/2014/main" id="{169F1533-5BC0-43ED-BF29-747B40ADEED4}"/>
              </a:ext>
            </a:extLst>
          </p:cNvPr>
          <p:cNvGrpSpPr/>
          <p:nvPr/>
        </p:nvGrpSpPr>
        <p:grpSpPr>
          <a:xfrm>
            <a:off x="3752782" y="1684785"/>
            <a:ext cx="4702465" cy="904895"/>
            <a:chOff x="3833488" y="1819113"/>
            <a:chExt cx="3339341" cy="601462"/>
          </a:xfrm>
        </p:grpSpPr>
        <p:sp>
          <p:nvSpPr>
            <p:cNvPr id="36" name="Google Shape;1233;p26">
              <a:extLst>
                <a:ext uri="{FF2B5EF4-FFF2-40B4-BE49-F238E27FC236}">
                  <a16:creationId xmlns:a16="http://schemas.microsoft.com/office/drawing/2014/main" id="{DDD52E51-9CE1-4A0E-8923-B7F66653A02B}"/>
                </a:ext>
              </a:extLst>
            </p:cNvPr>
            <p:cNvSpPr/>
            <p:nvPr/>
          </p:nvSpPr>
          <p:spPr>
            <a:xfrm>
              <a:off x="3833488" y="1819113"/>
              <a:ext cx="663377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sp>
          <p:nvSpPr>
            <p:cNvPr id="38" name="Google Shape;1236;p26">
              <a:extLst>
                <a:ext uri="{FF2B5EF4-FFF2-40B4-BE49-F238E27FC236}">
                  <a16:creationId xmlns:a16="http://schemas.microsoft.com/office/drawing/2014/main" id="{B953AB03-9BE4-4859-950B-E9B34E9A3264}"/>
                </a:ext>
              </a:extLst>
            </p:cNvPr>
            <p:cNvSpPr txBox="1"/>
            <p:nvPr/>
          </p:nvSpPr>
          <p:spPr>
            <a:xfrm>
              <a:off x="4572000" y="1901394"/>
              <a:ext cx="2600829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zh-TW" altLang="en-US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研究方法</a:t>
              </a:r>
              <a:endPara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Google Shape;1237;p26">
              <a:extLst>
                <a:ext uri="{FF2B5EF4-FFF2-40B4-BE49-F238E27FC236}">
                  <a16:creationId xmlns:a16="http://schemas.microsoft.com/office/drawing/2014/main" id="{ED46A607-1C9F-4DB7-8DD0-3F77CFCCAFE3}"/>
                </a:ext>
              </a:extLst>
            </p:cNvPr>
            <p:cNvSpPr/>
            <p:nvPr/>
          </p:nvSpPr>
          <p:spPr>
            <a:xfrm>
              <a:off x="3865050" y="1850658"/>
              <a:ext cx="593772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oogle Shape;1238;p26">
            <a:extLst>
              <a:ext uri="{FF2B5EF4-FFF2-40B4-BE49-F238E27FC236}">
                <a16:creationId xmlns:a16="http://schemas.microsoft.com/office/drawing/2014/main" id="{5605CCC4-16F7-4E4F-B508-560773794531}"/>
              </a:ext>
            </a:extLst>
          </p:cNvPr>
          <p:cNvGrpSpPr/>
          <p:nvPr/>
        </p:nvGrpSpPr>
        <p:grpSpPr>
          <a:xfrm>
            <a:off x="3797228" y="2889454"/>
            <a:ext cx="5369112" cy="882025"/>
            <a:chOff x="4082798" y="2530216"/>
            <a:chExt cx="3659485" cy="618903"/>
          </a:xfrm>
        </p:grpSpPr>
        <p:sp>
          <p:nvSpPr>
            <p:cNvPr id="41" name="Google Shape;1239;p26">
              <a:extLst>
                <a:ext uri="{FF2B5EF4-FFF2-40B4-BE49-F238E27FC236}">
                  <a16:creationId xmlns:a16="http://schemas.microsoft.com/office/drawing/2014/main" id="{486939BB-9A6F-4F76-9B1F-365278F17C48}"/>
                </a:ext>
              </a:extLst>
            </p:cNvPr>
            <p:cNvSpPr/>
            <p:nvPr/>
          </p:nvSpPr>
          <p:spPr>
            <a:xfrm>
              <a:off x="4082798" y="2530216"/>
              <a:ext cx="601462" cy="601462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98" y="1"/>
                  </a:moveTo>
                  <a:cubicBezTo>
                    <a:pt x="6537" y="1"/>
                    <a:pt x="1" y="6525"/>
                    <a:pt x="1" y="14586"/>
                  </a:cubicBezTo>
                  <a:cubicBezTo>
                    <a:pt x="1" y="22646"/>
                    <a:pt x="6537" y="29183"/>
                    <a:pt x="14598" y="29183"/>
                  </a:cubicBezTo>
                  <a:cubicBezTo>
                    <a:pt x="22646" y="29183"/>
                    <a:pt x="29183" y="22646"/>
                    <a:pt x="29183" y="14586"/>
                  </a:cubicBezTo>
                  <a:cubicBezTo>
                    <a:pt x="29183" y="6525"/>
                    <a:pt x="22646" y="1"/>
                    <a:pt x="14598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42" name="Google Shape;1240;p26">
              <a:extLst>
                <a:ext uri="{FF2B5EF4-FFF2-40B4-BE49-F238E27FC236}">
                  <a16:creationId xmlns:a16="http://schemas.microsoft.com/office/drawing/2014/main" id="{7018FE21-6804-49F5-9634-48BAD62D0111}"/>
                </a:ext>
              </a:extLst>
            </p:cNvPr>
            <p:cNvGrpSpPr/>
            <p:nvPr/>
          </p:nvGrpSpPr>
          <p:grpSpPr>
            <a:xfrm>
              <a:off x="4808301" y="2623788"/>
              <a:ext cx="2933982" cy="525331"/>
              <a:chOff x="4811400" y="3769319"/>
              <a:chExt cx="3622200" cy="525331"/>
            </a:xfrm>
          </p:grpSpPr>
          <p:sp>
            <p:nvSpPr>
              <p:cNvPr id="44" name="Google Shape;1241;p26">
                <a:extLst>
                  <a:ext uri="{FF2B5EF4-FFF2-40B4-BE49-F238E27FC236}">
                    <a16:creationId xmlns:a16="http://schemas.microsoft.com/office/drawing/2014/main" id="{1BC663F9-83E5-46B7-9470-63ABCFCDADC6}"/>
                  </a:ext>
                </a:extLst>
              </p:cNvPr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5" name="Google Shape;1242;p26">
                <a:extLst>
                  <a:ext uri="{FF2B5EF4-FFF2-40B4-BE49-F238E27FC236}">
                    <a16:creationId xmlns:a16="http://schemas.microsoft.com/office/drawing/2014/main" id="{50E3661D-E5AB-40B4-AF81-CA5D7A6650BD}"/>
                  </a:ext>
                </a:extLst>
              </p:cNvPr>
              <p:cNvSpPr txBox="1"/>
              <p:nvPr/>
            </p:nvSpPr>
            <p:spPr>
              <a:xfrm>
                <a:off x="4811400" y="3769319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研究過程與結果</a:t>
                </a:r>
                <a:endPara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3" name="Google Shape;1243;p26">
              <a:extLst>
                <a:ext uri="{FF2B5EF4-FFF2-40B4-BE49-F238E27FC236}">
                  <a16:creationId xmlns:a16="http://schemas.microsoft.com/office/drawing/2014/main" id="{5C6D0F23-72A3-419A-B9FE-3C29BA8CF248}"/>
                </a:ext>
              </a:extLst>
            </p:cNvPr>
            <p:cNvSpPr/>
            <p:nvPr/>
          </p:nvSpPr>
          <p:spPr>
            <a:xfrm>
              <a:off x="4114350" y="2567408"/>
              <a:ext cx="538353" cy="538372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2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46" name="Picture 2" descr="棒球_百度百科">
            <a:extLst>
              <a:ext uri="{FF2B5EF4-FFF2-40B4-BE49-F238E27FC236}">
                <a16:creationId xmlns:a16="http://schemas.microsoft.com/office/drawing/2014/main" id="{01BA4859-6A48-4ACC-BC7B-EF58C7D90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t="10196" r="12166" b="14500"/>
          <a:stretch/>
        </p:blipFill>
        <p:spPr bwMode="auto">
          <a:xfrm>
            <a:off x="1012963" y="2764453"/>
            <a:ext cx="2220225" cy="21688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oogle Shape;1226;p26">
            <a:extLst>
              <a:ext uri="{FF2B5EF4-FFF2-40B4-BE49-F238E27FC236}">
                <a16:creationId xmlns:a16="http://schemas.microsoft.com/office/drawing/2014/main" id="{1DE46A1D-258D-447F-B6E5-DF82EB60E333}"/>
              </a:ext>
            </a:extLst>
          </p:cNvPr>
          <p:cNvGrpSpPr/>
          <p:nvPr/>
        </p:nvGrpSpPr>
        <p:grpSpPr>
          <a:xfrm>
            <a:off x="3840453" y="5309199"/>
            <a:ext cx="5011932" cy="916880"/>
            <a:chOff x="3833488" y="3252612"/>
            <a:chExt cx="3659494" cy="656179"/>
          </a:xfrm>
        </p:grpSpPr>
        <p:sp>
          <p:nvSpPr>
            <p:cNvPr id="48" name="Google Shape;1227;p26">
              <a:extLst>
                <a:ext uri="{FF2B5EF4-FFF2-40B4-BE49-F238E27FC236}">
                  <a16:creationId xmlns:a16="http://schemas.microsoft.com/office/drawing/2014/main" id="{497F376D-EEBF-46EC-9D2D-D031BCBC6F3E}"/>
                </a:ext>
              </a:extLst>
            </p:cNvPr>
            <p:cNvSpPr/>
            <p:nvPr/>
          </p:nvSpPr>
          <p:spPr>
            <a:xfrm>
              <a:off x="3833488" y="3252612"/>
              <a:ext cx="646828" cy="656179"/>
            </a:xfrm>
            <a:custGeom>
              <a:avLst/>
              <a:gdLst/>
              <a:ahLst/>
              <a:cxnLst/>
              <a:rect l="l" t="t" r="r" b="b"/>
              <a:pathLst>
                <a:path w="29183" h="29183" extrusionOk="0">
                  <a:moveTo>
                    <a:pt x="14586" y="1"/>
                  </a:moveTo>
                  <a:cubicBezTo>
                    <a:pt x="6525" y="1"/>
                    <a:pt x="1" y="6525"/>
                    <a:pt x="1" y="14586"/>
                  </a:cubicBezTo>
                  <a:cubicBezTo>
                    <a:pt x="1" y="22646"/>
                    <a:pt x="6525" y="29183"/>
                    <a:pt x="14586" y="29183"/>
                  </a:cubicBezTo>
                  <a:cubicBezTo>
                    <a:pt x="22647" y="29183"/>
                    <a:pt x="29183" y="22646"/>
                    <a:pt x="29183" y="14586"/>
                  </a:cubicBezTo>
                  <a:cubicBezTo>
                    <a:pt x="29183" y="6525"/>
                    <a:pt x="22647" y="1"/>
                    <a:pt x="14586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>
                <a:solidFill>
                  <a:srgbClr val="FFFFFF"/>
                </a:solidFill>
              </a:endParaRPr>
            </a:p>
          </p:txBody>
        </p:sp>
        <p:grpSp>
          <p:nvGrpSpPr>
            <p:cNvPr id="49" name="Google Shape;1228;p26">
              <a:extLst>
                <a:ext uri="{FF2B5EF4-FFF2-40B4-BE49-F238E27FC236}">
                  <a16:creationId xmlns:a16="http://schemas.microsoft.com/office/drawing/2014/main" id="{FA030C1A-1276-42B5-BB9A-922B34F28173}"/>
                </a:ext>
              </a:extLst>
            </p:cNvPr>
            <p:cNvGrpSpPr/>
            <p:nvPr/>
          </p:nvGrpSpPr>
          <p:grpSpPr>
            <a:xfrm>
              <a:off x="4602477" y="3394794"/>
              <a:ext cx="2890505" cy="476719"/>
              <a:chOff x="4865075" y="3817931"/>
              <a:chExt cx="3568525" cy="476719"/>
            </a:xfrm>
          </p:grpSpPr>
          <p:sp>
            <p:nvSpPr>
              <p:cNvPr id="51" name="Google Shape;1229;p26">
                <a:extLst>
                  <a:ext uri="{FF2B5EF4-FFF2-40B4-BE49-F238E27FC236}">
                    <a16:creationId xmlns:a16="http://schemas.microsoft.com/office/drawing/2014/main" id="{028867DF-1550-451C-894C-8B652658F73E}"/>
                  </a:ext>
                </a:extLst>
              </p:cNvPr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" name="Google Shape;1230;p26">
                <a:extLst>
                  <a:ext uri="{FF2B5EF4-FFF2-40B4-BE49-F238E27FC236}">
                    <a16:creationId xmlns:a16="http://schemas.microsoft.com/office/drawing/2014/main" id="{36867BC9-537F-48D6-833F-5FE60339931D}"/>
                  </a:ext>
                </a:extLst>
              </p:cNvPr>
              <p:cNvSpPr txBox="1"/>
              <p:nvPr/>
            </p:nvSpPr>
            <p:spPr>
              <a:xfrm>
                <a:off x="4865075" y="3817931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zh-TW" altLang="en-US" sz="3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其他應用</a:t>
                </a:r>
                <a:endParaRPr lang="en-US" altLang="zh-TW" sz="3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0" name="Google Shape;1231;p26">
              <a:extLst>
                <a:ext uri="{FF2B5EF4-FFF2-40B4-BE49-F238E27FC236}">
                  <a16:creationId xmlns:a16="http://schemas.microsoft.com/office/drawing/2014/main" id="{44EEDB09-78AB-40CB-A202-97F8FF6D961D}"/>
                </a:ext>
              </a:extLst>
            </p:cNvPr>
            <p:cNvSpPr/>
            <p:nvPr/>
          </p:nvSpPr>
          <p:spPr>
            <a:xfrm>
              <a:off x="3865049" y="3284161"/>
              <a:ext cx="578959" cy="587350"/>
            </a:xfrm>
            <a:custGeom>
              <a:avLst/>
              <a:gdLst/>
              <a:ahLst/>
              <a:cxnLst/>
              <a:rect l="l" t="t" r="r" b="b"/>
              <a:pathLst>
                <a:path w="29183" h="29184" extrusionOk="0">
                  <a:moveTo>
                    <a:pt x="14586" y="1"/>
                  </a:moveTo>
                  <a:cubicBezTo>
                    <a:pt x="6525" y="1"/>
                    <a:pt x="0" y="6537"/>
                    <a:pt x="0" y="14598"/>
                  </a:cubicBezTo>
                  <a:cubicBezTo>
                    <a:pt x="0" y="22647"/>
                    <a:pt x="6525" y="29183"/>
                    <a:pt x="14586" y="29183"/>
                  </a:cubicBezTo>
                  <a:cubicBezTo>
                    <a:pt x="22646" y="29183"/>
                    <a:pt x="29183" y="22647"/>
                    <a:pt x="29183" y="14598"/>
                  </a:cubicBezTo>
                  <a:cubicBezTo>
                    <a:pt x="29183" y="6537"/>
                    <a:pt x="22646" y="1"/>
                    <a:pt x="14586" y="1"/>
                  </a:cubicBezTo>
                  <a:close/>
                </a:path>
              </a:pathLst>
            </a:custGeom>
            <a:solidFill>
              <a:srgbClr val="7030A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53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6563" y="857125"/>
            <a:ext cx="3217961" cy="1469521"/>
            <a:chOff x="1414686" y="857323"/>
            <a:chExt cx="3218706" cy="1469860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414686" y="1557586"/>
              <a:ext cx="3218706" cy="769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4400" b="1" dirty="0">
                  <a:solidFill>
                    <a:srgbClr val="B2D31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굴림" pitchFamily="50" charset="-127"/>
                </a:rPr>
                <a:t>其他應用</a:t>
              </a:r>
              <a:endParaRPr kumimoji="1" lang="en-US" altLang="ko-KR" sz="4400" b="1" dirty="0">
                <a:solidFill>
                  <a:srgbClr val="B2D3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42442" y="857323"/>
              <a:ext cx="936104" cy="76959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rgbClr val="B2D31C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4400" b="1" dirty="0">
                <a:solidFill>
                  <a:srgbClr val="B2D31C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30" y="830395"/>
            <a:ext cx="1870884" cy="1060371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B88426E6-B00E-43F5-A165-D1C86DD99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313" y="3053477"/>
            <a:ext cx="4607445" cy="184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盜壘</a:t>
            </a:r>
            <a:endParaRPr kumimoji="1" lang="en-US" altLang="ko-KR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敬遠</a:t>
            </a:r>
            <a:endParaRPr kumimoji="1"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界外球</a:t>
            </a:r>
            <a:endParaRPr kumimoji="1"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896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其他應用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i="0" dirty="0"/>
              <a:t>這套分析方法不只可以用在短打戰術，透過得分機率矩陣與預期勝率之間轉換，我們就可以分析：</a:t>
            </a:r>
            <a:endParaRPr lang="en-US" altLang="zh-TW" i="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i="0" dirty="0"/>
              <a:t>給定戰術成功機率，判斷是否適合使用此戰術</a:t>
            </a:r>
            <a:endParaRPr lang="en-US" altLang="zh-TW" i="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i="0" dirty="0"/>
              <a:t>假設戰術成功機率</a:t>
            </a:r>
            <a:r>
              <a:rPr lang="en-US" altLang="zh-TW" i="0" dirty="0"/>
              <a:t>x</a:t>
            </a:r>
            <a:r>
              <a:rPr lang="zh-TW" altLang="en-US" i="0" dirty="0"/>
              <a:t>，計算</a:t>
            </a:r>
            <a:r>
              <a:rPr lang="en-US" altLang="zh-TW" i="0" dirty="0"/>
              <a:t>x</a:t>
            </a:r>
            <a:r>
              <a:rPr lang="zh-TW" altLang="en-US" i="0" dirty="0"/>
              <a:t>至少為多少時可以提高勝率</a:t>
            </a:r>
            <a:endParaRPr lang="en-US" altLang="zh-TW" i="0" dirty="0"/>
          </a:p>
          <a:p>
            <a:pPr marL="0" indent="0"/>
            <a:r>
              <a:rPr lang="zh-TW" altLang="en-US" i="0" dirty="0"/>
              <a:t>因此，我寫的網頁，提供所有情形下，使用短打、盜壘、敬遠對勝率的影響。</a:t>
            </a:r>
            <a:endParaRPr lang="en-US" altLang="zh-TW" i="0" dirty="0"/>
          </a:p>
          <a:p>
            <a:endParaRPr lang="ko-KR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9A46D30-DF29-4481-9222-0FCE3927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22" y="3322320"/>
            <a:ext cx="1991039" cy="32785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6CD865-0FF4-4E30-B9F9-6727BA3CF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85" y="3322320"/>
            <a:ext cx="1999362" cy="32785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9EBDB2A-28D9-4B67-9A1D-C5397A566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219" y="3322320"/>
            <a:ext cx="2189763" cy="327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盜壘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i="0" dirty="0"/>
              <a:t>2013WBC</a:t>
            </a:r>
            <a:r>
              <a:rPr lang="zh-TW" altLang="en-US" i="0" dirty="0"/>
              <a:t>中華隊對上日本隊，</a:t>
            </a:r>
            <a:r>
              <a:rPr lang="en-US" altLang="zh-TW" i="0" dirty="0"/>
              <a:t>9</a:t>
            </a:r>
            <a:r>
              <a:rPr lang="zh-TW" altLang="en-US" i="0" dirty="0"/>
              <a:t>局上半日本</a:t>
            </a:r>
            <a:r>
              <a:rPr lang="en-US" altLang="zh-TW" i="0" dirty="0"/>
              <a:t>2</a:t>
            </a:r>
            <a:r>
              <a:rPr lang="zh-TW" altLang="en-US" i="0" dirty="0"/>
              <a:t>比</a:t>
            </a:r>
            <a:r>
              <a:rPr lang="en-US" altLang="zh-TW" i="0" dirty="0"/>
              <a:t>3</a:t>
            </a:r>
            <a:r>
              <a:rPr lang="zh-TW" altLang="en-US" i="0" dirty="0"/>
              <a:t>一分落後，兩出局一壘有人，此時鳥谷敬大膽發動盜壘戰術，究竟這次盜壘成功率至少要多少才能提高勝率呢？假設盜壘成功率為</a:t>
            </a:r>
            <a:r>
              <a:rPr lang="en-US" altLang="zh-TW" i="0" dirty="0"/>
              <a:t>x</a:t>
            </a:r>
            <a:r>
              <a:rPr lang="zh-TW" altLang="en-US" i="0" dirty="0"/>
              <a:t>。</a:t>
            </a:r>
            <a:endParaRPr lang="en-US" altLang="zh-TW" i="0" dirty="0"/>
          </a:p>
          <a:p>
            <a:endParaRPr lang="ko-KR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BCD95A-CDEF-4282-9E0F-6FEA8C8A9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662" y="-8949"/>
            <a:ext cx="2361337" cy="11985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2B41E28-D616-4389-B056-BD1210E63DEE}"/>
                  </a:ext>
                </a:extLst>
              </p:cNvPr>
              <p:cNvSpPr txBox="1"/>
              <p:nvPr/>
            </p:nvSpPr>
            <p:spPr>
              <a:xfrm>
                <a:off x="766301" y="2248592"/>
                <a:ext cx="31115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不盜壘</m:t>
                          </m:r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勝率</m:t>
                          </m:r>
                        </m:e>
                      </m:d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盜壘勝率</m:t>
                          </m:r>
                        </m:e>
                      </m:d>
                    </m:oMath>
                  </m:oMathPara>
                </a14:m>
                <a:endParaRPr lang="en-US" altLang="zh-TW" b="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2B41E28-D616-4389-B056-BD1210E63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01" y="2248592"/>
                <a:ext cx="3111556" cy="276999"/>
              </a:xfrm>
              <a:prstGeom prst="rect">
                <a:avLst/>
              </a:prstGeom>
              <a:blipFill>
                <a:blip r:embed="rId3"/>
                <a:stretch>
                  <a:fillRect l="-1373" t="-11111" b="-3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FF6A2FE-40DA-4842-BEA4-C36E3F30152E}"/>
                  </a:ext>
                </a:extLst>
              </p:cNvPr>
              <p:cNvSpPr txBox="1"/>
              <p:nvPr/>
            </p:nvSpPr>
            <p:spPr>
              <a:xfrm>
                <a:off x="0" y="2586674"/>
                <a:ext cx="6673204" cy="948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分</m:t>
                          </m:r>
                          <m: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壘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贏球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進入9下</m:t>
                          </m:r>
                          <m:r>
                            <a:rPr lang="zh-TW" alt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領先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−1分)≤</m:t>
                          </m:r>
                        </m:e>
                      </m:nary>
                    </m:oMath>
                  </m:oMathPara>
                </a14:m>
                <a:endParaRPr lang="zh-TW" altLang="en-US" sz="1600" dirty="0"/>
              </a:p>
              <a:p>
                <a:endParaRPr lang="zh-TW" altLang="en-US" sz="16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FF6A2FE-40DA-4842-BEA4-C36E3F301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86674"/>
                <a:ext cx="6673204" cy="948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8C4B17E-8224-4E2A-BBA7-F683E42890DC}"/>
                  </a:ext>
                </a:extLst>
              </p:cNvPr>
              <p:cNvSpPr txBox="1"/>
              <p:nvPr/>
            </p:nvSpPr>
            <p:spPr>
              <a:xfrm>
                <a:off x="6064296" y="2250877"/>
                <a:ext cx="5361403" cy="67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分</m:t>
                          </m:r>
                          <m: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16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)×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(贏球| 進入9下領先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−1分)</m:t>
                          </m:r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8C4B17E-8224-4E2A-BBA7-F683E4289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296" y="2250877"/>
                <a:ext cx="5361403" cy="6715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B1455E4-2C61-443E-8D24-DA5D616733C9}"/>
                  </a:ext>
                </a:extLst>
              </p:cNvPr>
              <p:cNvSpPr txBox="1"/>
              <p:nvPr/>
            </p:nvSpPr>
            <p:spPr>
              <a:xfrm>
                <a:off x="5907594" y="2788324"/>
                <a:ext cx="5421091" cy="67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zh-TW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得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分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 | 2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壘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(贏球| 進入9下領先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−1分)</m:t>
                          </m:r>
                        </m:e>
                      </m:nary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B1455E4-2C61-443E-8D24-DA5D61673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7594" y="2788324"/>
                <a:ext cx="5421091" cy="6715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BEC6B5C-7295-4CB6-A3D1-482340AD61A0}"/>
                  </a:ext>
                </a:extLst>
              </p:cNvPr>
              <p:cNvSpPr txBox="1"/>
              <p:nvPr/>
            </p:nvSpPr>
            <p:spPr>
              <a:xfrm>
                <a:off x="151880" y="3674124"/>
                <a:ext cx="55888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7.35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×0+6.27×34+4.32×82+1.38×92+0.674×98≤</m:t>
                      </m:r>
                    </m:oMath>
                  </m:oMathPara>
                </a14:m>
                <a:endParaRPr lang="en-US" altLang="zh-TW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BEC6B5C-7295-4CB6-A3D1-482340AD6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0" y="3674124"/>
                <a:ext cx="5588838" cy="246221"/>
              </a:xfrm>
              <a:prstGeom prst="rect">
                <a:avLst/>
              </a:prstGeom>
              <a:blipFill>
                <a:blip r:embed="rId7"/>
                <a:stretch>
                  <a:fillRect l="-436" r="-32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8597719-841B-4216-A694-7A9517A621B5}"/>
                  </a:ext>
                </a:extLst>
              </p:cNvPr>
              <p:cNvSpPr txBox="1"/>
              <p:nvPr/>
            </p:nvSpPr>
            <p:spPr>
              <a:xfrm>
                <a:off x="895029" y="4210392"/>
                <a:ext cx="946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53%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8597719-841B-4216-A694-7A9517A62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29" y="4210392"/>
                <a:ext cx="946348" cy="276999"/>
              </a:xfrm>
              <a:prstGeom prst="rect">
                <a:avLst/>
              </a:prstGeom>
              <a:blipFill>
                <a:blip r:embed="rId8"/>
                <a:stretch>
                  <a:fillRect l="-3226" r="-7097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2C14C554-D1FD-46D2-A8D3-337C205E92B5}"/>
              </a:ext>
            </a:extLst>
          </p:cNvPr>
          <p:cNvSpPr txBox="1"/>
          <p:nvPr/>
        </p:nvSpPr>
        <p:spPr>
          <a:xfrm>
            <a:off x="766301" y="4557424"/>
            <a:ext cx="804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也就是說，在盜壘成功率高於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53%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的情形下，下達這個戰術能提高勝率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307E16-D6CA-4C67-B865-7DCFA0154BD3}"/>
              </a:ext>
            </a:extLst>
          </p:cNvPr>
          <p:cNvSpPr txBox="1"/>
          <p:nvPr/>
        </p:nvSpPr>
        <p:spPr>
          <a:xfrm>
            <a:off x="766300" y="5034211"/>
            <a:ext cx="5297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accent2"/>
                </a:solidFill>
                <a:latin typeface="+mj-lt"/>
                <a:ea typeface="맑은 고딕" pitchFamily="50" charset="-127"/>
              </a:rPr>
              <a:t>大家還記得結局嗎？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我是不記得了啦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sym typeface="Wingdings" panose="05000000000000000000" pitchFamily="2" charset="2"/>
              </a:rPr>
              <a:t></a:t>
            </a:r>
            <a:endParaRPr lang="zh-TW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28F6244-C3EA-4BBA-BA42-50FE36378178}"/>
                  </a:ext>
                </a:extLst>
              </p:cNvPr>
              <p:cNvSpPr txBox="1"/>
              <p:nvPr/>
            </p:nvSpPr>
            <p:spPr>
              <a:xfrm>
                <a:off x="5693370" y="3916843"/>
                <a:ext cx="61443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77.36×0+15.73×34+4.51×82+1.61×92+0.8×98</m:t>
                          </m:r>
                        </m:e>
                      </m:d>
                    </m:oMath>
                  </m:oMathPara>
                </a14:m>
                <a:endParaRPr lang="en-US" altLang="zh-TW" sz="1600" b="0" dirty="0">
                  <a:ea typeface="Cambria Math" panose="02040503050406030204" pitchFamily="18" charset="0"/>
                </a:endParaRPr>
              </a:p>
              <a:p>
                <a:endParaRPr lang="zh-TW" altLang="en-US" sz="16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28F6244-C3EA-4BBA-BA42-50FE36378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70" y="3916843"/>
                <a:ext cx="614431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CF0942-3DBB-4997-B7B8-8A5BBC4175ED}"/>
                  </a:ext>
                </a:extLst>
              </p:cNvPr>
              <p:cNvSpPr txBox="1"/>
              <p:nvPr/>
            </p:nvSpPr>
            <p:spPr>
              <a:xfrm>
                <a:off x="5693370" y="3535267"/>
                <a:ext cx="9746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CF0942-3DBB-4997-B7B8-8A5BBC417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70" y="3535267"/>
                <a:ext cx="974626" cy="246221"/>
              </a:xfrm>
              <a:prstGeom prst="rect">
                <a:avLst/>
              </a:prstGeom>
              <a:blipFill>
                <a:blip r:embed="rId10"/>
                <a:stretch>
                  <a:fillRect l="-7500" b="-3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3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敬遠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485235"/>
                <a:ext cx="10972800" cy="290415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i="0" dirty="0"/>
                  <a:t>2015</a:t>
                </a:r>
                <a:r>
                  <a:rPr lang="zh-TW" altLang="en-US" i="0" dirty="0"/>
                  <a:t>世界</a:t>
                </a:r>
                <a:r>
                  <a:rPr lang="en-US" altLang="zh-TW" i="0" dirty="0"/>
                  <a:t>12</a:t>
                </a:r>
                <a:r>
                  <a:rPr lang="zh-TW" altLang="en-US" i="0" dirty="0"/>
                  <a:t>強棒球賽，中華隊對上古巴，</a:t>
                </a:r>
                <a:r>
                  <a:rPr lang="en-US" altLang="zh-TW" i="0" dirty="0"/>
                  <a:t>8</a:t>
                </a:r>
                <a:r>
                  <a:rPr lang="zh-TW" altLang="en-US" i="0" dirty="0"/>
                  <a:t>局下半中華隊進攻</a:t>
                </a:r>
                <a:r>
                  <a:rPr lang="en-US" altLang="zh-TW" i="0" dirty="0"/>
                  <a:t>1:1</a:t>
                </a:r>
                <a:r>
                  <a:rPr lang="zh-TW" altLang="en-US" i="0" dirty="0"/>
                  <a:t>平手，一出局</a:t>
                </a:r>
                <a:r>
                  <a:rPr lang="en-US" altLang="zh-TW" i="0" dirty="0"/>
                  <a:t>2</a:t>
                </a:r>
                <a:r>
                  <a:rPr lang="zh-TW" altLang="en-US" i="0" dirty="0"/>
                  <a:t>壘有人，古巴隊的總教練</a:t>
                </a:r>
                <a:r>
                  <a:rPr lang="en-US" altLang="zh-TW" i="0" dirty="0"/>
                  <a:t>Mesa</a:t>
                </a:r>
                <a:r>
                  <a:rPr lang="zh-TW" altLang="en-US" i="0" dirty="0"/>
                  <a:t>選擇敬遠郭嚴文，面對第三棒的林智勝，這次的選擇究竟是否會提高古巴的勝率呢？</a:t>
                </a:r>
                <a:endParaRPr lang="en-US" altLang="zh-TW" i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原本勝率</m:t>
                          </m:r>
                        </m:e>
                      </m:d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得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分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 | 1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壘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altLang="zh-TW" sz="18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落後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分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進入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上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1800" dirty="0">
                  <a:latin typeface="Cambria Math" panose="02040503050406030204" pitchFamily="18" charset="0"/>
                </a:endParaRPr>
              </a:p>
              <a:p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敬遠後勝率</m:t>
                          </m:r>
                        </m:e>
                      </m:d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得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分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 | 1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壘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)×</m:t>
                          </m:r>
                          <m:r>
                            <m:rPr>
                              <m:sty m:val="p"/>
                            </m:rPr>
                            <a:rPr lang="en-US" altLang="zh-TW" sz="18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落後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分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進入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zh-TW" altLang="en-US" sz="1800">
                              <a:latin typeface="Cambria Math" panose="02040503050406030204" pitchFamily="18" charset="0"/>
                            </a:rPr>
                            <m:t>上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1800" dirty="0">
                  <a:latin typeface="Cambria Math" panose="02040503050406030204" pitchFamily="18" charset="0"/>
                </a:endParaRPr>
              </a:p>
              <a:p>
                <a:endParaRPr lang="en-US" altLang="zh-TW" sz="18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485235"/>
                <a:ext cx="10972800" cy="2904152"/>
              </a:xfrm>
              <a:blipFill>
                <a:blip r:embed="rId2"/>
                <a:stretch>
                  <a:fillRect l="-500" t="-27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DE3BE51-07ED-4270-9231-619F8551D83B}"/>
                  </a:ext>
                </a:extLst>
              </p:cNvPr>
              <p:cNvSpPr txBox="1"/>
              <p:nvPr/>
            </p:nvSpPr>
            <p:spPr>
              <a:xfrm>
                <a:off x="1983419" y="3051089"/>
                <a:ext cx="71013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=58.62×4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+25.1×1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+9.82×6+4.34×2+2.96×1=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2.1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sz="1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DE3BE51-07ED-4270-9231-619F8551D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419" y="3051089"/>
                <a:ext cx="710130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C75B091-B138-44D9-AA18-D334D94138CF}"/>
                  </a:ext>
                </a:extLst>
              </p:cNvPr>
              <p:cNvSpPr txBox="1"/>
              <p:nvPr/>
            </p:nvSpPr>
            <p:spPr>
              <a:xfrm>
                <a:off x="2250053" y="4094744"/>
                <a:ext cx="736579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7.17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×4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17.05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×1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11.34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×6+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8.45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×2+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5.99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×1=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30.6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sz="1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C75B091-B138-44D9-AA18-D334D9413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053" y="4094744"/>
                <a:ext cx="736579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2FA72158-B1EC-4A96-9FD7-05160F6BB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0444" y="2205234"/>
            <a:ext cx="2275618" cy="1168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A353FB-869E-49A4-BAEA-8889F409B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781" y="4675332"/>
            <a:ext cx="2275618" cy="116347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F88D0B5-7F14-40DF-BA4C-51B8D7A7F7E7}"/>
              </a:ext>
            </a:extLst>
          </p:cNvPr>
          <p:cNvSpPr txBox="1"/>
          <p:nvPr/>
        </p:nvSpPr>
        <p:spPr>
          <a:xfrm>
            <a:off x="609601" y="4414337"/>
            <a:ext cx="77502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Mesa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的這次敬遠，也讓古巴隊的勝率下降了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1.5%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，而且你要面對的是中職最強打者林智勝，看起來不是個太好的選擇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2"/>
                </a:solidFill>
                <a:latin typeface="+mj-lt"/>
                <a:ea typeface="맑은 고딕" pitchFamily="50" charset="-127"/>
              </a:rPr>
              <a:t>大家還記得結局嗎？</a:t>
            </a:r>
            <a:endParaRPr lang="en-US" altLang="zh-TW" sz="2000" dirty="0">
              <a:solidFill>
                <a:schemeClr val="accent2"/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林智勝轟出了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3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分砲，等的就是這一刻</a:t>
            </a:r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錢主播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: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 讓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Mesa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 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shut up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，讓他戰術上的運用，徹底的失敗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88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界外飛球到底該不該接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601" y="1485235"/>
            <a:ext cx="10972800" cy="1086515"/>
          </a:xfrm>
        </p:spPr>
        <p:txBody>
          <a:bodyPr/>
          <a:lstStyle/>
          <a:p>
            <a:r>
              <a:rPr lang="zh-TW" altLang="en-US" i="0" dirty="0"/>
              <a:t>    </a:t>
            </a:r>
            <a:r>
              <a:rPr lang="en-US" altLang="ko-KR" i="0" dirty="0"/>
              <a:t>7/21 </a:t>
            </a:r>
            <a:r>
              <a:rPr lang="zh-TW" altLang="en-US" i="0" dirty="0"/>
              <a:t>統一對上樂天</a:t>
            </a:r>
            <a:r>
              <a:rPr lang="en-US" altLang="zh-TW" i="0" dirty="0"/>
              <a:t>9</a:t>
            </a:r>
            <a:r>
              <a:rPr lang="zh-TW" altLang="en-US" i="0" dirty="0"/>
              <a:t>局下半樂天</a:t>
            </a:r>
            <a:r>
              <a:rPr lang="en-US" altLang="zh-TW" i="0" dirty="0"/>
              <a:t>1</a:t>
            </a:r>
            <a:r>
              <a:rPr lang="zh-TW" altLang="en-US" i="0" dirty="0"/>
              <a:t>分落後，</a:t>
            </a:r>
            <a:r>
              <a:rPr lang="en-US" altLang="zh-TW" i="0" dirty="0"/>
              <a:t>1</a:t>
            </a:r>
            <a:r>
              <a:rPr lang="zh-TW" altLang="en-US" i="0" dirty="0"/>
              <a:t>出局滿壘，林泓育打了一個深遠的界外飛球，邱智呈選擇接殺，也讓樂天攻下追平分，讓我們用勝率的角度分析這顆球到底該不該接。</a:t>
            </a:r>
            <a:endParaRPr lang="ko-KR" altLang="en-US" i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7602C02-6D08-4A0A-AEC9-05910B315D38}"/>
                  </a:ext>
                </a:extLst>
              </p:cNvPr>
              <p:cNvSpPr txBox="1"/>
              <p:nvPr/>
            </p:nvSpPr>
            <p:spPr>
              <a:xfrm>
                <a:off x="981075" y="2638425"/>
                <a:ext cx="732771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不接的勝率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=</m:t>
                      </m:r>
                      <m:r>
                        <a:rPr lang="en-US" altLang="zh-TW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得</m:t>
                          </m:r>
                          <m: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0</m:t>
                          </m:r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分</m:t>
                          </m:r>
                        </m:e>
                        <m:e>
                          <m: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出局滿壘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×1+</m:t>
                      </m:r>
                      <m:r>
                        <a:rPr lang="en-US" altLang="zh-TW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得</m:t>
                          </m:r>
                          <m: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分</m:t>
                          </m:r>
                        </m:e>
                        <m:e>
                          <m: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</m:t>
                          </m:r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出局滿壘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×0.48</m:t>
                      </m:r>
                    </m:oMath>
                  </m:oMathPara>
                </a14:m>
                <a:endParaRPr lang="en-US" altLang="zh-TW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맑은 고딕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=33%</m:t>
                      </m:r>
                      <m:r>
                        <a:rPr lang="en-US" altLang="zh-TW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×1+26%×0.48=</m:t>
                      </m:r>
                      <m:r>
                        <a:rPr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45.5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altLang="zh-TW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7602C02-6D08-4A0A-AEC9-05910B315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2638425"/>
                <a:ext cx="7327712" cy="553998"/>
              </a:xfrm>
              <a:prstGeom prst="rect">
                <a:avLst/>
              </a:prstGeom>
              <a:blipFill>
                <a:blip r:embed="rId2"/>
                <a:stretch>
                  <a:fillRect l="-333" t="-5495" r="-333" b="-65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6C9B8D69-D5D2-4898-90FE-BD624F89D415}"/>
              </a:ext>
            </a:extLst>
          </p:cNvPr>
          <p:cNvSpPr/>
          <p:nvPr/>
        </p:nvSpPr>
        <p:spPr>
          <a:xfrm>
            <a:off x="8534400" y="2257425"/>
            <a:ext cx="2638425" cy="381000"/>
          </a:xfrm>
          <a:prstGeom prst="wedgeRoundRectCallout">
            <a:avLst>
              <a:gd name="adj1" fmla="val -54047"/>
              <a:gd name="adj2" fmla="val 87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延長賽客隊勝率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261CBDE-12F4-446C-9D09-114463214C3C}"/>
                  </a:ext>
                </a:extLst>
              </p:cNvPr>
              <p:cNvSpPr txBox="1"/>
              <p:nvPr/>
            </p:nvSpPr>
            <p:spPr>
              <a:xfrm>
                <a:off x="981075" y="3429000"/>
                <a:ext cx="70045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接的勝率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=</m:t>
                      </m:r>
                      <m:r>
                        <a:rPr lang="en-US" altLang="zh-TW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𝑃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</m:ctrlPr>
                        </m:dPr>
                        <m:e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得</m:t>
                          </m:r>
                          <m: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0</m:t>
                          </m:r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分</m:t>
                          </m:r>
                        </m:e>
                        <m:e>
                          <m: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出局</m:t>
                          </m:r>
                          <m:r>
                            <a:rPr lang="en-US" altLang="zh-TW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13</m:t>
                          </m:r>
                          <m:r>
                            <a:rPr lang="zh-TW" alt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맑은 고딕" pitchFamily="50" charset="-127"/>
                            </a:rPr>
                            <m:t>壘</m:t>
                          </m:r>
                        </m:e>
                      </m:d>
                      <m:r>
                        <a:rPr lang="en-US" altLang="zh-TW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×0.48=71%×0.48=</m:t>
                      </m:r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34.1</m:t>
                      </m:r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맑은 고딕" pitchFamily="50" charset="-127"/>
                        </a:rPr>
                        <m:t>%</m:t>
                      </m:r>
                    </m:oMath>
                  </m:oMathPara>
                </a14:m>
                <a:endParaRPr lang="en-US" altLang="zh-TW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261CBDE-12F4-446C-9D09-114463214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3429000"/>
                <a:ext cx="7004546" cy="276999"/>
              </a:xfrm>
              <a:prstGeom prst="rect">
                <a:avLst/>
              </a:prstGeom>
              <a:blipFill>
                <a:blip r:embed="rId3"/>
                <a:stretch>
                  <a:fillRect t="-11111" b="-2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91CD8EEB-E462-4E71-8F96-8271B669703F}"/>
              </a:ext>
            </a:extLst>
          </p:cNvPr>
          <p:cNvSpPr txBox="1"/>
          <p:nvPr/>
        </p:nvSpPr>
        <p:spPr>
          <a:xfrm>
            <a:off x="828675" y="4171950"/>
            <a:ext cx="10029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也就是說，選擇接這顆界外球讓統一的勝率瞬間掉了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11.4%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，更何況當時球數是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2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好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1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壞，從勝率角度來看，這球絕對不能接啊！</a:t>
            </a:r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맑은 고딕" pitchFamily="50" charset="-127"/>
            </a:endParaRPr>
          </a:p>
          <a:p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最後的結局，下一棒的郭永維擊出再見安打，也讓樂天拿下勝利。</a:t>
            </a:r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맑은 고딕" pitchFamily="50" charset="-127"/>
            </a:endParaRPr>
          </a:p>
          <a:p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맑은 고딕" pitchFamily="50" charset="-127"/>
            </a:endParaRPr>
          </a:p>
          <a:p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雖然很多人常說棒球是結果論的運動，但我們在比賽當下是無法事先知道結果的，此時，機率常常可以幫助我們做出更好的決定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…</a:t>
            </a:r>
            <a:endParaRPr lang="zh-TW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맑은 고딕" pitchFamily="50" charset="-127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BEC47EB-044F-4687-9C1E-7D4584279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309" y="0"/>
            <a:ext cx="2436692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5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6563" y="857125"/>
            <a:ext cx="3217961" cy="1469521"/>
            <a:chOff x="1414686" y="857323"/>
            <a:chExt cx="3218706" cy="1469860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414686" y="1557586"/>
              <a:ext cx="3218706" cy="769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4400" b="1" dirty="0">
                  <a:solidFill>
                    <a:srgbClr val="B2D31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굴림" pitchFamily="50" charset="-127"/>
                </a:rPr>
                <a:t>附錄</a:t>
              </a:r>
              <a:endParaRPr kumimoji="1" lang="en-US" altLang="ko-KR" sz="4400" b="1" dirty="0">
                <a:solidFill>
                  <a:srgbClr val="B2D3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42442" y="857323"/>
              <a:ext cx="936104" cy="76959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rgbClr val="B2D31C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05</a:t>
              </a:r>
              <a:endParaRPr kumimoji="1" lang="ko-KR" altLang="ko-KR" sz="4400" b="1" dirty="0">
                <a:solidFill>
                  <a:srgbClr val="B2D31C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30" y="830395"/>
            <a:ext cx="1870884" cy="1060371"/>
          </a:xfrm>
          <a:prstGeom prst="rect">
            <a:avLst/>
          </a:prstGeom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AE987816-8B1C-4F6A-9515-20F6D485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313" y="3053477"/>
            <a:ext cx="4607445" cy="184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程式</a:t>
            </a:r>
            <a:r>
              <a:rPr kumimoji="1" lang="en-US" altLang="zh-TW" sz="20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github</a:t>
            </a:r>
            <a:endParaRPr kumimoji="1" lang="en-US" altLang="ko-KR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網頁</a:t>
            </a:r>
            <a:r>
              <a:rPr kumimoji="1" lang="en-US" altLang="zh-TW" sz="2000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github</a:t>
            </a:r>
            <a:endParaRPr kumimoji="1"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</a:t>
            </a: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參考資料</a:t>
            </a:r>
            <a:endParaRPr kumimoji="1"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28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repo</a:t>
            </a:r>
            <a:endParaRPr lang="ko-KR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C55615-082A-46BD-8D4E-56183F717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5236"/>
            <a:ext cx="11125199" cy="4823418"/>
          </a:xfrm>
        </p:spPr>
        <p:txBody>
          <a:bodyPr/>
          <a:lstStyle/>
          <a:p>
            <a:r>
              <a:rPr lang="zh-TW" altLang="en-US" i="0" dirty="0"/>
              <a:t>這是我用來計算預期勝率的程式碼，從</a:t>
            </a:r>
            <a:r>
              <a:rPr lang="en-US" altLang="zh-TW" i="0" dirty="0" err="1"/>
              <a:t>github</a:t>
            </a:r>
            <a:r>
              <a:rPr lang="zh-TW" altLang="en-US" i="0" dirty="0"/>
              <a:t>上</a:t>
            </a:r>
            <a:r>
              <a:rPr lang="en-US" altLang="zh-TW" i="0" dirty="0"/>
              <a:t>clone</a:t>
            </a:r>
            <a:r>
              <a:rPr lang="zh-TW" altLang="en-US" i="0" dirty="0"/>
              <a:t>到本地端後，就可以自己調整參數來跑程式了</a:t>
            </a:r>
            <a:endParaRPr lang="en-US" altLang="zh-TW" i="0" dirty="0"/>
          </a:p>
          <a:p>
            <a:r>
              <a:rPr lang="zh-TW" altLang="en-US" i="0" dirty="0"/>
              <a:t>連結：</a:t>
            </a:r>
            <a:r>
              <a:rPr lang="en-US" altLang="zh-TW" i="0" dirty="0">
                <a:hlinkClick r:id="rId2"/>
              </a:rPr>
              <a:t>https://github.com/b10902025kenchen/Baseball-data-analysis</a:t>
            </a:r>
            <a:endParaRPr lang="en-US" altLang="zh-TW" i="0" dirty="0"/>
          </a:p>
          <a:p>
            <a:r>
              <a:rPr lang="en-US" altLang="zh-TW" dirty="0"/>
              <a:t>solver.py</a:t>
            </a:r>
            <a:r>
              <a:rPr lang="en-US" altLang="zh-TW" i="0" dirty="0"/>
              <a:t>: </a:t>
            </a:r>
            <a:r>
              <a:rPr lang="zh-TW" altLang="en-US" i="0" dirty="0"/>
              <a:t>此專案主要程式，計算</a:t>
            </a:r>
            <a:r>
              <a:rPr lang="en-US" altLang="zh-TW" i="0" dirty="0"/>
              <a:t>P20~23</a:t>
            </a:r>
            <a:r>
              <a:rPr lang="zh-TW" altLang="en-US" i="0" dirty="0"/>
              <a:t>結果用的，需讀取以下</a:t>
            </a:r>
            <a:r>
              <a:rPr lang="en-US" altLang="zh-TW" i="0" dirty="0"/>
              <a:t>5</a:t>
            </a:r>
            <a:r>
              <a:rPr lang="zh-TW" altLang="en-US" i="0" dirty="0"/>
              <a:t>個檔案</a:t>
            </a:r>
            <a:endParaRPr lang="en-US" altLang="zh-TW" i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dirty="0"/>
              <a:t>P24.xlsx</a:t>
            </a:r>
            <a:r>
              <a:rPr lang="en-US" altLang="zh-TW" i="0" dirty="0"/>
              <a:t>: </a:t>
            </a:r>
            <a:r>
              <a:rPr lang="zh-TW" altLang="en-US" i="0" dirty="0"/>
              <a:t>中信兄弟</a:t>
            </a:r>
            <a:r>
              <a:rPr lang="en-US" altLang="zh-TW" i="0" dirty="0"/>
              <a:t>2022</a:t>
            </a:r>
            <a:r>
              <a:rPr lang="zh-TW" altLang="en-US" i="0" dirty="0"/>
              <a:t>得分機率矩陣</a:t>
            </a:r>
            <a:endParaRPr lang="en-US" altLang="zh-TW" i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dirty="0"/>
              <a:t>MLBP24.xlsx</a:t>
            </a:r>
            <a:r>
              <a:rPr lang="en-US" altLang="zh-TW" i="0" dirty="0"/>
              <a:t>: MLB</a:t>
            </a:r>
            <a:r>
              <a:rPr lang="zh-TW" altLang="en-US" i="0" dirty="0"/>
              <a:t>得分機率矩陣</a:t>
            </a:r>
            <a:endParaRPr lang="en-US" altLang="zh-TW" i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dirty="0"/>
              <a:t>bunt_transfer.xlsx</a:t>
            </a:r>
            <a:r>
              <a:rPr lang="en-US" altLang="zh-TW" i="0" dirty="0"/>
              <a:t>: </a:t>
            </a:r>
            <a:r>
              <a:rPr lang="zh-TW" altLang="en-US" i="0" dirty="0"/>
              <a:t>短打轉換矩陣，可自行修改</a:t>
            </a:r>
            <a:endParaRPr lang="en-US" altLang="zh-TW" i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dirty="0"/>
              <a:t>MLB_WPCT_AWAY</a:t>
            </a:r>
            <a:r>
              <a:rPr lang="en-US" altLang="zh-TW" i="0" dirty="0"/>
              <a:t>:</a:t>
            </a:r>
            <a:r>
              <a:rPr lang="zh-TW" altLang="en-US" i="0" dirty="0"/>
              <a:t> 客場預期勝率</a:t>
            </a:r>
            <a:endParaRPr lang="en-US" altLang="zh-TW" i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dirty="0"/>
              <a:t>MLB_WPCT_HOME</a:t>
            </a:r>
            <a:r>
              <a:rPr lang="en-US" altLang="zh-TW" i="0" dirty="0"/>
              <a:t>:</a:t>
            </a:r>
            <a:r>
              <a:rPr lang="zh-TW" altLang="en-US" i="0" dirty="0"/>
              <a:t> 主場預期勝率</a:t>
            </a:r>
            <a:endParaRPr lang="en-US" altLang="zh-TW" i="0" dirty="0"/>
          </a:p>
          <a:p>
            <a:pPr marL="0" indent="0"/>
            <a:r>
              <a:rPr lang="en-US" altLang="zh-TW" dirty="0"/>
              <a:t>results2.xlsx</a:t>
            </a:r>
            <a:r>
              <a:rPr lang="en-US" altLang="zh-TW" i="0" dirty="0"/>
              <a:t>: </a:t>
            </a:r>
            <a:r>
              <a:rPr lang="zh-TW" altLang="en-US" i="0" dirty="0"/>
              <a:t>執行結果整理</a:t>
            </a:r>
            <a:endParaRPr lang="en-US" altLang="zh-TW" i="0" dirty="0"/>
          </a:p>
          <a:p>
            <a:pPr marL="0" indent="0"/>
            <a:r>
              <a:rPr lang="en-US" altLang="zh-TW" dirty="0"/>
              <a:t>line_chart.py</a:t>
            </a:r>
            <a:r>
              <a:rPr lang="en-US" altLang="zh-TW" i="0" dirty="0"/>
              <a:t>: </a:t>
            </a:r>
            <a:r>
              <a:rPr lang="zh-TW" altLang="en-US" i="0" dirty="0"/>
              <a:t>用來畫</a:t>
            </a:r>
            <a:r>
              <a:rPr lang="en-US" altLang="zh-TW" i="0" dirty="0"/>
              <a:t>P16</a:t>
            </a:r>
            <a:r>
              <a:rPr lang="zh-TW" altLang="en-US" i="0" dirty="0"/>
              <a:t>折線圖的程式</a:t>
            </a:r>
            <a:endParaRPr lang="en-US" altLang="zh-TW" i="0" dirty="0"/>
          </a:p>
          <a:p>
            <a:endParaRPr lang="zh-TW" altLang="en-US" i="0" dirty="0"/>
          </a:p>
        </p:txBody>
      </p:sp>
    </p:spTree>
    <p:extLst>
      <p:ext uri="{BB962C8B-B14F-4D97-AF65-F5344CB8AC3E}">
        <p14:creationId xmlns:p14="http://schemas.microsoft.com/office/powerpoint/2010/main" val="306594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</a:t>
            </a:r>
            <a:endParaRPr lang="ko-KR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BC55615-082A-46BD-8D4E-56183F71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i="0" dirty="0"/>
              <a:t>為了讓大家可以自己設定參數，並擴展更多戰術應用，我寫了一個網站，讓大家操作</a:t>
            </a:r>
            <a:endParaRPr lang="en-US" altLang="zh-TW" i="0" dirty="0"/>
          </a:p>
          <a:p>
            <a:r>
              <a:rPr lang="zh-TW" altLang="en-US" i="0" dirty="0"/>
              <a:t>網站提供在自己設定的狀況下，使用短打、盜壘、敬遠三種戰術，對勝率的影響</a:t>
            </a:r>
            <a:endParaRPr lang="en-US" altLang="zh-TW" i="0" dirty="0"/>
          </a:p>
          <a:p>
            <a:r>
              <a:rPr lang="zh-TW" altLang="en-US" i="0" dirty="0"/>
              <a:t>網站連結</a:t>
            </a:r>
            <a:r>
              <a:rPr lang="en-US" altLang="zh-TW" i="0" dirty="0"/>
              <a:t>:</a:t>
            </a:r>
            <a:r>
              <a:rPr lang="zh-TW" altLang="en-US" i="0" dirty="0"/>
              <a:t> </a:t>
            </a:r>
            <a:r>
              <a:rPr lang="en-US" altLang="zh-TW" b="1" i="0" dirty="0">
                <a:hlinkClick r:id="rId2"/>
              </a:rPr>
              <a:t>https://b10902025kenchen.github.io/Baseball-strategy-web/</a:t>
            </a:r>
            <a:endParaRPr lang="en-US" altLang="zh-TW" b="1" i="0" dirty="0"/>
          </a:p>
          <a:p>
            <a:r>
              <a:rPr lang="en-US" altLang="zh-TW" i="0" dirty="0" err="1"/>
              <a:t>Github</a:t>
            </a:r>
            <a:r>
              <a:rPr lang="en-US" altLang="zh-TW" i="0" dirty="0"/>
              <a:t> repo: </a:t>
            </a:r>
            <a:r>
              <a:rPr lang="en-US" altLang="zh-TW" i="0" dirty="0">
                <a:hlinkClick r:id="rId3"/>
              </a:rPr>
              <a:t>https://github.com/b10902025kenchen/Baseball-strategy-web</a:t>
            </a:r>
            <a:endParaRPr lang="en-US" altLang="zh-TW" i="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index.html: </a:t>
            </a:r>
            <a:r>
              <a:rPr lang="zh-TW" altLang="en-US" dirty="0"/>
              <a:t>網站首頁，有</a:t>
            </a:r>
            <a:r>
              <a:rPr lang="en-US" altLang="zh-TW" dirty="0"/>
              <a:t>3</a:t>
            </a:r>
            <a:r>
              <a:rPr lang="zh-TW" altLang="en-US" dirty="0"/>
              <a:t>個功能 </a:t>
            </a:r>
            <a:r>
              <a:rPr lang="en-US" altLang="zh-TW" dirty="0"/>
              <a:t>(</a:t>
            </a:r>
            <a:r>
              <a:rPr lang="zh-TW" altLang="en-US" dirty="0"/>
              <a:t>使用</a:t>
            </a:r>
            <a:r>
              <a:rPr lang="en-US" altLang="zh-TW" dirty="0"/>
              <a:t>homepage.css</a:t>
            </a:r>
            <a:r>
              <a:rPr lang="zh-TW" altLang="en-US" dirty="0"/>
              <a:t>排版</a:t>
            </a:r>
            <a:r>
              <a:rPr lang="en-US" altLang="zh-TW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dirty="0"/>
              <a:t>bunt.html: </a:t>
            </a:r>
            <a:r>
              <a:rPr lang="zh-TW" altLang="en-US" dirty="0"/>
              <a:t>短打查詢功能</a:t>
            </a:r>
            <a:endParaRPr lang="en-US" altLang="zh-TW" i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i="0" dirty="0"/>
              <a:t>steal.html: MLB</a:t>
            </a:r>
            <a:r>
              <a:rPr lang="zh-TW" altLang="en-US" i="0" dirty="0"/>
              <a:t>得分機率矩陣</a:t>
            </a:r>
            <a:endParaRPr lang="en-US" altLang="zh-TW" i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i="0" dirty="0"/>
              <a:t>ibb.html: </a:t>
            </a:r>
            <a:r>
              <a:rPr lang="zh-TW" altLang="en-US" i="0" dirty="0"/>
              <a:t>敬遠查詢功能</a:t>
            </a:r>
            <a:endParaRPr lang="en-US" altLang="zh-TW" i="0" dirty="0"/>
          </a:p>
        </p:txBody>
      </p:sp>
      <p:sp>
        <p:nvSpPr>
          <p:cNvPr id="6" name="右中括弧 5">
            <a:extLst>
              <a:ext uri="{FF2B5EF4-FFF2-40B4-BE49-F238E27FC236}">
                <a16:creationId xmlns:a16="http://schemas.microsoft.com/office/drawing/2014/main" id="{C7F4BB37-14EF-4933-9261-574D23CA0CEC}"/>
              </a:ext>
            </a:extLst>
          </p:cNvPr>
          <p:cNvSpPr/>
          <p:nvPr/>
        </p:nvSpPr>
        <p:spPr>
          <a:xfrm>
            <a:off x="4229470" y="5141520"/>
            <a:ext cx="230819" cy="878890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ABCFB4-4937-4C9B-B94B-CC4D615648C7}"/>
              </a:ext>
            </a:extLst>
          </p:cNvPr>
          <p:cNvSpPr txBox="1"/>
          <p:nvPr/>
        </p:nvSpPr>
        <p:spPr>
          <a:xfrm>
            <a:off x="4769527" y="5227022"/>
            <a:ext cx="3213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使用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styles.css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排版</a:t>
            </a:r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使用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script.js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rPr>
              <a:t>計算數據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88D719-8FCA-47D2-86E8-5F221A93B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" y="3202006"/>
            <a:ext cx="3777615" cy="13898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9080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endParaRPr lang="ko-KR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3D650E37-198E-4CBA-947F-9335EE748F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191258"/>
              </p:ext>
            </p:extLst>
          </p:nvPr>
        </p:nvGraphicFramePr>
        <p:xfrm>
          <a:off x="529053" y="1287780"/>
          <a:ext cx="11405773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4410">
                  <a:extLst>
                    <a:ext uri="{9D8B030D-6E8A-4147-A177-3AD203B41FA5}">
                      <a16:colId xmlns:a16="http://schemas.microsoft.com/office/drawing/2014/main" val="629469050"/>
                    </a:ext>
                  </a:extLst>
                </a:gridCol>
                <a:gridCol w="3432805">
                  <a:extLst>
                    <a:ext uri="{9D8B030D-6E8A-4147-A177-3AD203B41FA5}">
                      <a16:colId xmlns:a16="http://schemas.microsoft.com/office/drawing/2014/main" val="2978138994"/>
                    </a:ext>
                  </a:extLst>
                </a:gridCol>
                <a:gridCol w="4758558">
                  <a:extLst>
                    <a:ext uri="{9D8B030D-6E8A-4147-A177-3AD203B41FA5}">
                      <a16:colId xmlns:a16="http://schemas.microsoft.com/office/drawing/2014/main" val="1467472025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參考來源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網址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561148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中信兄弟得分期望值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自行從中職官網文字轉播蒐集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https://www.cpbl.com.tw/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142001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2021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中信兄弟得分期望值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運動視界文章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https://www.sportsv.net/articles/91428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28889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2019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美國職棒得分期望值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運動視界文章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https://www.sportsv.net/articles/74345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2471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中華職棒歷年得分期望值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rebas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野球革命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https://www.rebas.tw/coefficient?coef=re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9459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MLB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得分機率矩陣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gregstoll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https://gregstoll.com/~gregstoll/baseball/runsperinning.html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04395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中信兄弟得分機率矩陣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自行從中職官網文字轉播蒐集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https://www.cpbl.com.tw/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70604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2021 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中信兄弟短打轉換矩陣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運動視界文章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https://www.sportsv.net/articles/91428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934508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2022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中信兄弟短打轉換矩陣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自行從中職官網文字轉播蒐集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https://www.cpbl.com.tw/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23280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突破僵局制短打數據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fangraph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00" dirty="0"/>
                        <a:t>https://blogs.fangraphs.com/so-you-want-to-bunt-in-extra-innings/</a:t>
                      </a:r>
                      <a:endParaRPr lang="zh-TW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4013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CPBL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預期勝率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rebas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野球革命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https://www.rebas.tw/coefficient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21698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MLB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預期勝率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gregstoll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https://gregstoll.com/~gregstoll/baseball/stats.html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86636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張育成短打新聞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Yahoo 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奇摩新聞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https://shorturl.at/brBLT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20575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WBC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日本墨西哥新聞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Elta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體育新聞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https://www.youtube.com/watch?v=JNRXcqP6uz0&amp;ab_</a:t>
                      </a:r>
                      <a:endParaRPr lang="zh-TW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514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村上柏融留言截圖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三立體育新聞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https://www.setn.com/News.aspx?NewsID=1268972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769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9644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344572" y="3860948"/>
            <a:ext cx="5820237" cy="1367835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16563" y="857125"/>
            <a:ext cx="3217961" cy="1469521"/>
            <a:chOff x="1414686" y="857323"/>
            <a:chExt cx="3218706" cy="1469860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414686" y="1557586"/>
              <a:ext cx="3218706" cy="7695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zh-TW" altLang="en-US" sz="4400" b="1" dirty="0">
                  <a:solidFill>
                    <a:srgbClr val="B2D31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굴림" pitchFamily="50" charset="-127"/>
                </a:rPr>
                <a:t>研究方法</a:t>
              </a:r>
              <a:endParaRPr kumimoji="1" lang="en-US" altLang="ko-KR" sz="4400" b="1" dirty="0">
                <a:solidFill>
                  <a:srgbClr val="B2D31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42442" y="857323"/>
              <a:ext cx="936104" cy="76959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400" b="1" dirty="0">
                  <a:solidFill>
                    <a:srgbClr val="B2D31C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400" b="1" dirty="0">
                <a:solidFill>
                  <a:srgbClr val="B2D31C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30" y="830395"/>
            <a:ext cx="1870884" cy="1060371"/>
          </a:xfrm>
          <a:prstGeom prst="rect">
            <a:avLst/>
          </a:prstGeom>
        </p:spPr>
      </p:pic>
      <p:sp>
        <p:nvSpPr>
          <p:cNvPr id="14" name="Text Box 9">
            <a:extLst>
              <a:ext uri="{FF2B5EF4-FFF2-40B4-BE49-F238E27FC236}">
                <a16:creationId xmlns:a16="http://schemas.microsoft.com/office/drawing/2014/main" id="{0C50CC87-6147-43FA-A31A-B41D20AAF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393" y="3123291"/>
            <a:ext cx="4607445" cy="1843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得分機率矩陣</a:t>
            </a:r>
            <a:endParaRPr kumimoji="1"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選擇進攻方式</a:t>
            </a:r>
            <a:endParaRPr kumimoji="1"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굴림" pitchFamily="50" charset="-127"/>
              </a:rPr>
              <a:t> 計算預期勝率</a:t>
            </a:r>
            <a:endParaRPr kumimoji="1" lang="en-US" altLang="ko-KR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굴림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4" descr="波動百分比圖形設計模板矢量圖, 矢量, 模板, 圖形向量圖案素材免費下載，PNG，EPS和AI素材下載- Pngtree">
            <a:extLst>
              <a:ext uri="{FF2B5EF4-FFF2-40B4-BE49-F238E27FC236}">
                <a16:creationId xmlns:a16="http://schemas.microsoft.com/office/drawing/2014/main" id="{28222FB6-DFC8-4352-973E-59F34ACF6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0" t="19523" r="26479" b="33607"/>
          <a:stretch/>
        </p:blipFill>
        <p:spPr bwMode="auto">
          <a:xfrm>
            <a:off x="9312745" y="3585494"/>
            <a:ext cx="1900506" cy="18461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2251" y="262488"/>
            <a:ext cx="10972801" cy="798568"/>
          </a:xfrm>
        </p:spPr>
        <p:txBody>
          <a:bodyPr/>
          <a:lstStyle/>
          <a:p>
            <a:r>
              <a:rPr lang="zh-TW" altLang="en-US" dirty="0"/>
              <a:t>研究方法</a:t>
            </a:r>
            <a:endParaRPr lang="ko-KR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E90537B-CC48-451A-AFE6-5C093F327E76}"/>
              </a:ext>
            </a:extLst>
          </p:cNvPr>
          <p:cNvSpPr txBox="1"/>
          <p:nvPr/>
        </p:nvSpPr>
        <p:spPr>
          <a:xfrm flipH="1">
            <a:off x="282871" y="1585647"/>
            <a:ext cx="3561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Step1: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得分機率矩陣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Picture 12" descr="大括号素材-大括号图片-大括号素材图片下载-觅知网">
            <a:extLst>
              <a:ext uri="{FF2B5EF4-FFF2-40B4-BE49-F238E27FC236}">
                <a16:creationId xmlns:a16="http://schemas.microsoft.com/office/drawing/2014/main" id="{38935457-3ECD-4BB2-B7EF-5B99CAE03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0" r="36983"/>
          <a:stretch/>
        </p:blipFill>
        <p:spPr bwMode="auto">
          <a:xfrm>
            <a:off x="502251" y="3429000"/>
            <a:ext cx="603681" cy="24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2FB16E8-51EA-4B3A-8F5D-500A787739E3}"/>
              </a:ext>
            </a:extLst>
          </p:cNvPr>
          <p:cNvSpPr txBox="1"/>
          <p:nvPr/>
        </p:nvSpPr>
        <p:spPr>
          <a:xfrm flipH="1">
            <a:off x="4165163" y="1587956"/>
            <a:ext cx="3958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Step2: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選擇進攻方式</a:t>
            </a:r>
          </a:p>
        </p:txBody>
      </p:sp>
      <p:pic>
        <p:nvPicPr>
          <p:cNvPr id="10" name="Picture 12" descr="大括号素材-大括号图片-大括号素材图片下载-觅知网">
            <a:extLst>
              <a:ext uri="{FF2B5EF4-FFF2-40B4-BE49-F238E27FC236}">
                <a16:creationId xmlns:a16="http://schemas.microsoft.com/office/drawing/2014/main" id="{E76B6BA7-3153-4617-BB09-10E218C4E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0" r="36983"/>
          <a:stretch/>
        </p:blipFill>
        <p:spPr bwMode="auto">
          <a:xfrm>
            <a:off x="4645299" y="3429000"/>
            <a:ext cx="603681" cy="24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F3064B-D2E1-45B3-9B78-ED6EC20FAF63}"/>
              </a:ext>
            </a:extLst>
          </p:cNvPr>
          <p:cNvSpPr txBox="1"/>
          <p:nvPr/>
        </p:nvSpPr>
        <p:spPr>
          <a:xfrm flipH="1">
            <a:off x="5840253" y="3499663"/>
            <a:ext cx="119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強攻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0BFAEFA-6D26-4707-95E5-E8E7BFC9CC75}"/>
              </a:ext>
            </a:extLst>
          </p:cNvPr>
          <p:cNvSpPr txBox="1"/>
          <p:nvPr/>
        </p:nvSpPr>
        <p:spPr>
          <a:xfrm flipH="1">
            <a:off x="6091519" y="5228081"/>
            <a:ext cx="1503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真實短打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5D3210-843B-417D-BAE7-7845DC119442}"/>
              </a:ext>
            </a:extLst>
          </p:cNvPr>
          <p:cNvSpPr txBox="1"/>
          <p:nvPr/>
        </p:nvSpPr>
        <p:spPr>
          <a:xfrm flipH="1">
            <a:off x="6101251" y="4326618"/>
            <a:ext cx="161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理想短打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6118A6-3A35-4B9F-AB96-21F6E98E90FC}"/>
              </a:ext>
            </a:extLst>
          </p:cNvPr>
          <p:cNvSpPr txBox="1"/>
          <p:nvPr/>
        </p:nvSpPr>
        <p:spPr>
          <a:xfrm>
            <a:off x="8252699" y="1585647"/>
            <a:ext cx="3561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Step3: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計算預期勝率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BE7D539-BACA-447A-98F6-30FA7329B6D5}"/>
              </a:ext>
            </a:extLst>
          </p:cNvPr>
          <p:cNvSpPr txBox="1"/>
          <p:nvPr/>
        </p:nvSpPr>
        <p:spPr>
          <a:xfrm>
            <a:off x="8605599" y="2450412"/>
            <a:ext cx="2950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給定不同局數與分差，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獲勝的機率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947500F-4FC5-4E46-9F03-A8C640F2C338}"/>
              </a:ext>
            </a:extLst>
          </p:cNvPr>
          <p:cNvSpPr txBox="1"/>
          <p:nvPr/>
        </p:nvSpPr>
        <p:spPr>
          <a:xfrm>
            <a:off x="4514885" y="2415131"/>
            <a:ext cx="2490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使用不同戰術，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壘包轉換的機率</a:t>
            </a:r>
          </a:p>
        </p:txBody>
      </p:sp>
      <p:pic>
        <p:nvPicPr>
          <p:cNvPr id="23" name="Picture 6" descr="卡通棒球图片素材_免费卡通棒球PNG设计图片大全_图精灵">
            <a:extLst>
              <a:ext uri="{FF2B5EF4-FFF2-40B4-BE49-F238E27FC236}">
                <a16:creationId xmlns:a16="http://schemas.microsoft.com/office/drawing/2014/main" id="{AA1D0FB7-B1B0-4C8D-8BB9-442E8F5A2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4" t="7253" r="6236" b="5638"/>
          <a:stretch/>
        </p:blipFill>
        <p:spPr bwMode="auto">
          <a:xfrm>
            <a:off x="5332722" y="3445708"/>
            <a:ext cx="539171" cy="56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棒球短打-插圖素材[31833322] - PIXTA圖庫">
            <a:extLst>
              <a:ext uri="{FF2B5EF4-FFF2-40B4-BE49-F238E27FC236}">
                <a16:creationId xmlns:a16="http://schemas.microsoft.com/office/drawing/2014/main" id="{B32B325C-8B56-4F75-BE6B-EAB6B89D9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7000"/>
          <a:stretch/>
        </p:blipFill>
        <p:spPr bwMode="auto">
          <a:xfrm>
            <a:off x="5278279" y="5063551"/>
            <a:ext cx="813240" cy="75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100圖片PNG去背圖| 矢量圖案素材| 免费下载| Pngtree">
            <a:extLst>
              <a:ext uri="{FF2B5EF4-FFF2-40B4-BE49-F238E27FC236}">
                <a16:creationId xmlns:a16="http://schemas.microsoft.com/office/drawing/2014/main" id="{9C68B9CE-749C-4BDB-B31F-DEBD0DE37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30102" r="2006" b="21424"/>
          <a:stretch/>
        </p:blipFill>
        <p:spPr bwMode="auto">
          <a:xfrm>
            <a:off x="5086132" y="4287913"/>
            <a:ext cx="904482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中信兄弟聯名卡榮耀首發">
            <a:extLst>
              <a:ext uri="{FF2B5EF4-FFF2-40B4-BE49-F238E27FC236}">
                <a16:creationId xmlns:a16="http://schemas.microsoft.com/office/drawing/2014/main" id="{33532126-C6B7-4FA5-8ED4-2697BAF4B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5" y="4965254"/>
            <a:ext cx="1725081" cy="63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Petition · Retire #44 and Change the MLB Logo to Hank Aaron - CSMN &amp; Call  to The Bullpen · Change.org">
            <a:extLst>
              <a:ext uri="{FF2B5EF4-FFF2-40B4-BE49-F238E27FC236}">
                <a16:creationId xmlns:a16="http://schemas.microsoft.com/office/drawing/2014/main" id="{EFBC15E7-5D31-4492-BAF4-5048E7801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7"/>
          <a:stretch/>
        </p:blipFill>
        <p:spPr bwMode="auto">
          <a:xfrm>
            <a:off x="1193942" y="3651712"/>
            <a:ext cx="1580408" cy="67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F95CB85-E4A9-4E97-B826-5BFA3C8506AD}"/>
              </a:ext>
            </a:extLst>
          </p:cNvPr>
          <p:cNvSpPr txBox="1"/>
          <p:nvPr/>
        </p:nvSpPr>
        <p:spPr>
          <a:xfrm>
            <a:off x="449744" y="2452719"/>
            <a:ext cx="3394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不同壘包分布與出局數，得到不同分數的機率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A3E616F-D61C-48B3-82DE-DB605C86BF8D}"/>
              </a:ext>
            </a:extLst>
          </p:cNvPr>
          <p:cNvSpPr txBox="1"/>
          <p:nvPr/>
        </p:nvSpPr>
        <p:spPr>
          <a:xfrm flipH="1">
            <a:off x="1105932" y="6035804"/>
            <a:ext cx="161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種模型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1340A15-4548-432B-9CC1-14538C166AEA}"/>
              </a:ext>
            </a:extLst>
          </p:cNvPr>
          <p:cNvSpPr txBox="1"/>
          <p:nvPr/>
        </p:nvSpPr>
        <p:spPr>
          <a:xfrm flipH="1">
            <a:off x="5390074" y="6035804"/>
            <a:ext cx="161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種策略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6557ABB-B8EA-47F6-9CA2-8C032A0CEB37}"/>
              </a:ext>
            </a:extLst>
          </p:cNvPr>
          <p:cNvSpPr txBox="1"/>
          <p:nvPr/>
        </p:nvSpPr>
        <p:spPr>
          <a:xfrm flipH="1">
            <a:off x="9312745" y="5851137"/>
            <a:ext cx="2154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檢驗短打是否提高勝率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2" grpId="0"/>
      <p:bldP spid="13" grpId="0"/>
      <p:bldP spid="15" grpId="0"/>
      <p:bldP spid="17" grpId="0"/>
      <p:bldP spid="22" grpId="0"/>
      <p:bldP spid="28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F8E23CD-8803-4BB3-B177-237A02AB7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94058"/>
              </p:ext>
            </p:extLst>
          </p:nvPr>
        </p:nvGraphicFramePr>
        <p:xfrm>
          <a:off x="609598" y="2635525"/>
          <a:ext cx="10972808" cy="4108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876">
                  <a:extLst>
                    <a:ext uri="{9D8B030D-6E8A-4147-A177-3AD203B41FA5}">
                      <a16:colId xmlns:a16="http://schemas.microsoft.com/office/drawing/2014/main" val="4211911030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2011029309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4083452459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1711425365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2184848683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3686820877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101850868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1296086286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840286979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4283966452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2964643555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1643274797"/>
                    </a:ext>
                  </a:extLst>
                </a:gridCol>
                <a:gridCol w="853161">
                  <a:extLst>
                    <a:ext uri="{9D8B030D-6E8A-4147-A177-3AD203B41FA5}">
                      <a16:colId xmlns:a16="http://schemas.microsoft.com/office/drawing/2014/main" val="1669390751"/>
                    </a:ext>
                  </a:extLst>
                </a:gridCol>
              </a:tblGrid>
              <a:tr h="410826">
                <a:tc>
                  <a:txBody>
                    <a:bodyPr/>
                    <a:lstStyle/>
                    <a:p>
                      <a:r>
                        <a:rPr lang="en-US" altLang="zh-TW" dirty="0"/>
                        <a:t>outs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410982"/>
                  </a:ext>
                </a:extLst>
              </a:tr>
              <a:tr h="410826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壘包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兄弟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zh-TW" altLang="en-US" sz="16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兄弟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CPBL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19MLB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兄弟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zh-TW" altLang="en-US" sz="16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兄弟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CPBL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19MLB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21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兄弟</a:t>
                      </a:r>
                      <a:endParaRPr lang="zh-TW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zh-TW" altLang="en-US" sz="160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兄弟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CPBL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19MLB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098519"/>
                  </a:ext>
                </a:extLst>
              </a:tr>
              <a:tr h="41082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0.498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0.512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0.47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0.544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0.283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0.248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0.246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0.298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0.095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0.117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0.095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0.115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113021"/>
                  </a:ext>
                </a:extLst>
              </a:tr>
              <a:tr h="41082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0.8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0.979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0.864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0.935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0.514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0.531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0.485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0.564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0.173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0.167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0.224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0.242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62708"/>
                  </a:ext>
                </a:extLst>
              </a:tr>
              <a:tr h="41082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1.054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1.019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1.063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1.147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0.701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0.757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0.711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0.713</a:t>
                      </a: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0.375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0.392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0.347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0.339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556591"/>
                  </a:ext>
                </a:extLst>
              </a:tr>
              <a:tr h="41082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1.857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1.077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1.369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0.714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0.912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0.954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0.953</a:t>
                      </a: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0.269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0.527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0.342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0.391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81857"/>
                  </a:ext>
                </a:extLst>
              </a:tr>
              <a:tr h="41082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1.296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1.927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1.482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1.537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0.871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1.171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0.91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0.979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0.347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0.583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0.454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0.467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9279"/>
                  </a:ext>
                </a:extLst>
              </a:tr>
              <a:tr h="41082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1.629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1.884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1.759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1.302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1.165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1.253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1.219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0.354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0.659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0.503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0.518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781577"/>
                  </a:ext>
                </a:extLst>
              </a:tr>
              <a:tr h="41082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1.765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2.333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2.177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1.971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1.302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1.615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1.33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1.368</a:t>
                      </a:r>
                    </a:p>
                  </a:txBody>
                  <a:tcPr marL="7620" marR="7620" marT="762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0.703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0.825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0.504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0.615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680797"/>
                  </a:ext>
                </a:extLst>
              </a:tr>
              <a:tr h="41082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2.438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2.137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2.679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2.362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1.589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1.522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1.634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0.627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1.019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0.762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TW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egoe UI Semibold" panose="020B0702040204020203" pitchFamily="34" charset="0"/>
                          <a:ea typeface="新細明體" panose="02020500000000000000" pitchFamily="18" charset="-120"/>
                          <a:cs typeface="Segoe UI Semibold" panose="020B0702040204020203" pitchFamily="34" charset="0"/>
                        </a:rPr>
                        <a:t>0.743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27260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0247" y="196084"/>
            <a:ext cx="10972800" cy="798568"/>
          </a:xfrm>
        </p:spPr>
        <p:txBody>
          <a:bodyPr/>
          <a:lstStyle/>
          <a:p>
            <a:r>
              <a:rPr lang="en-US" altLang="ko-KR" dirty="0"/>
              <a:t>Step1: </a:t>
            </a:r>
            <a:r>
              <a:rPr lang="zh-TW" altLang="en-US" dirty="0"/>
              <a:t>得分期望值矩陣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/>
              <p:cNvSpPr>
                <a:spLocks noGrp="1"/>
              </p:cNvSpPr>
              <p:nvPr>
                <p:ph idx="1"/>
              </p:nvPr>
            </p:nvSpPr>
            <p:spPr>
              <a:xfrm>
                <a:off x="252520" y="1423090"/>
                <a:ext cx="5886387" cy="1092097"/>
              </a:xfrm>
            </p:spPr>
            <p:txBody>
              <a:bodyPr>
                <a:normAutofit fontScale="92500"/>
              </a:bodyPr>
              <a:lstStyle/>
              <a:p>
                <a:pPr marL="0" indent="0"/>
                <a:r>
                  <a:rPr lang="en-US" altLang="zh-TW" i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RE24</a:t>
                </a:r>
                <a:r>
                  <a:rPr lang="zh-TW" altLang="en-US" i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模型：</a:t>
                </a:r>
                <a:endParaRPr lang="en-US" altLang="zh-TW" i="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0" indent="0"/>
                <a:r>
                  <a:rPr lang="zh-TW" altLang="en-US" i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出局數</a:t>
                </a:r>
                <a:r>
                  <a:rPr lang="en-US" altLang="zh-TW" i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(0,1,2)</a:t>
                </a:r>
                <a:r>
                  <a:rPr lang="zh-TW" altLang="en-US" i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與壘包分布，共有</a:t>
                </a:r>
                <a14:m>
                  <m:oMath xmlns:m="http://schemas.openxmlformats.org/officeDocument/2006/math">
                    <m:r>
                      <a:rPr lang="en-US" altLang="zh-TW" i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</m:t>
                    </m:r>
                  </m:oMath>
                </a14:m>
                <a:r>
                  <a:rPr lang="zh-TW" altLang="en-US" i="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種情形，統計不同狀況下的得分期望值</a:t>
                </a:r>
                <a:endParaRPr lang="en-US" altLang="zh-TW" i="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520" y="1423090"/>
                <a:ext cx="5886387" cy="1092097"/>
              </a:xfrm>
              <a:blipFill>
                <a:blip r:embed="rId2"/>
                <a:stretch>
                  <a:fillRect l="-932" t="-5556" b="-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87A6F84C-0020-40A1-A531-F1BAE72C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7" y="3931789"/>
            <a:ext cx="390679" cy="3204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BC5D68-BA34-41D9-A9DC-9BFA5A0B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68" y="5147249"/>
            <a:ext cx="411384" cy="32044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F7C08A6-B2F0-412D-A2DE-57729AA9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68" y="6378673"/>
            <a:ext cx="415396" cy="3359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5DD80D9-6705-4B82-B675-9263B4862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41" y="5566911"/>
            <a:ext cx="394562" cy="3204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7CAB907-72DC-4CBA-94A0-A59C1C61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424" y="4757897"/>
            <a:ext cx="394562" cy="3130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AAC275-B634-4858-8EBD-1B1CFA305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07" y="5975772"/>
            <a:ext cx="396106" cy="3204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9CB4460-6ABC-4AC0-BD8C-5AFF7F5870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007" y="4327710"/>
            <a:ext cx="390679" cy="3098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87BCFC6-5D22-468D-8939-59BC0324E7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008" y="3515127"/>
            <a:ext cx="390678" cy="329567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685F2665-1136-4DCA-905E-C2389F663C4E}"/>
              </a:ext>
            </a:extLst>
          </p:cNvPr>
          <p:cNvSpPr/>
          <p:nvPr/>
        </p:nvSpPr>
        <p:spPr>
          <a:xfrm>
            <a:off x="2868474" y="2717213"/>
            <a:ext cx="220980" cy="198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B846F1-57AB-4940-A2D9-05A823ED8712}"/>
              </a:ext>
            </a:extLst>
          </p:cNvPr>
          <p:cNvSpPr/>
          <p:nvPr/>
        </p:nvSpPr>
        <p:spPr>
          <a:xfrm>
            <a:off x="2577482" y="2706923"/>
            <a:ext cx="220980" cy="198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09BB23A5-DCF6-4D62-94E9-D80AA2D29C9A}"/>
              </a:ext>
            </a:extLst>
          </p:cNvPr>
          <p:cNvSpPr/>
          <p:nvPr/>
        </p:nvSpPr>
        <p:spPr>
          <a:xfrm>
            <a:off x="6138907" y="2718223"/>
            <a:ext cx="220980" cy="1981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9698134F-7932-40E5-B918-B8DDEE5FA183}"/>
              </a:ext>
            </a:extLst>
          </p:cNvPr>
          <p:cNvSpPr/>
          <p:nvPr/>
        </p:nvSpPr>
        <p:spPr>
          <a:xfrm>
            <a:off x="5866647" y="2717213"/>
            <a:ext cx="220980" cy="1981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337C6983-E32B-402A-A2E4-2D73773C3064}"/>
              </a:ext>
            </a:extLst>
          </p:cNvPr>
          <p:cNvSpPr/>
          <p:nvPr/>
        </p:nvSpPr>
        <p:spPr>
          <a:xfrm>
            <a:off x="9112417" y="2726724"/>
            <a:ext cx="220980" cy="1981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1BD3C13-7B10-4BC2-8113-FF29C2E8729F}"/>
              </a:ext>
            </a:extLst>
          </p:cNvPr>
          <p:cNvSpPr/>
          <p:nvPr/>
        </p:nvSpPr>
        <p:spPr>
          <a:xfrm>
            <a:off x="9409340" y="2735601"/>
            <a:ext cx="220980" cy="1981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7F7B0AB-5422-4580-A756-431E557779D9}"/>
              </a:ext>
            </a:extLst>
          </p:cNvPr>
          <p:cNvSpPr txBox="1"/>
          <p:nvPr/>
        </p:nvSpPr>
        <p:spPr>
          <a:xfrm>
            <a:off x="9448048" y="1460496"/>
            <a:ext cx="381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0out 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壘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1out 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1C26C5-7AC1-4419-B8F1-90DCFFF07ECD}"/>
              </a:ext>
            </a:extLst>
          </p:cNvPr>
          <p:cNvSpPr/>
          <p:nvPr/>
        </p:nvSpPr>
        <p:spPr>
          <a:xfrm>
            <a:off x="9243862" y="1542441"/>
            <a:ext cx="204186" cy="2143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3FBAD80-7EBF-4649-838A-7C9F98194F63}"/>
              </a:ext>
            </a:extLst>
          </p:cNvPr>
          <p:cNvSpPr/>
          <p:nvPr/>
        </p:nvSpPr>
        <p:spPr>
          <a:xfrm>
            <a:off x="9243862" y="1876349"/>
            <a:ext cx="204186" cy="2143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74BE21B-B04A-46DC-896C-24B2F0AB40BF}"/>
              </a:ext>
            </a:extLst>
          </p:cNvPr>
          <p:cNvSpPr/>
          <p:nvPr/>
        </p:nvSpPr>
        <p:spPr>
          <a:xfrm>
            <a:off x="9243862" y="2214678"/>
            <a:ext cx="204186" cy="2143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A0ACE63-3AC1-4A7A-BB1D-A59371100C46}"/>
              </a:ext>
            </a:extLst>
          </p:cNvPr>
          <p:cNvSpPr txBox="1"/>
          <p:nvPr/>
        </p:nvSpPr>
        <p:spPr>
          <a:xfrm>
            <a:off x="9444347" y="1795315"/>
            <a:ext cx="381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0out 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壘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1out 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壘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A3D99CB-701C-4219-822A-489A85CD5F8D}"/>
              </a:ext>
            </a:extLst>
          </p:cNvPr>
          <p:cNvSpPr txBox="1"/>
          <p:nvPr/>
        </p:nvSpPr>
        <p:spPr>
          <a:xfrm>
            <a:off x="9440646" y="2115242"/>
            <a:ext cx="381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0out 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壘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1out 23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壘</a:t>
            </a:r>
          </a:p>
        </p:txBody>
      </p:sp>
      <p:sp>
        <p:nvSpPr>
          <p:cNvPr id="27" name="圖說文字: 雙折線 26">
            <a:extLst>
              <a:ext uri="{FF2B5EF4-FFF2-40B4-BE49-F238E27FC236}">
                <a16:creationId xmlns:a16="http://schemas.microsoft.com/office/drawing/2014/main" id="{0D5B8358-1FA6-4245-9731-10F9D548EF8E}"/>
              </a:ext>
            </a:extLst>
          </p:cNvPr>
          <p:cNvSpPr/>
          <p:nvPr/>
        </p:nvSpPr>
        <p:spPr>
          <a:xfrm>
            <a:off x="6249397" y="1423091"/>
            <a:ext cx="2450720" cy="1061484"/>
          </a:xfrm>
          <a:prstGeom prst="borderCallout3">
            <a:avLst>
              <a:gd name="adj1" fmla="val 50788"/>
              <a:gd name="adj2" fmla="val 1743"/>
              <a:gd name="adj3" fmla="val 57384"/>
              <a:gd name="adj4" fmla="val -6204"/>
              <a:gd name="adj5" fmla="val 88692"/>
              <a:gd name="adj6" fmla="val -27517"/>
              <a:gd name="adj7" fmla="val 265543"/>
              <a:gd name="adj8" fmla="val -604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典型的短打戰術通常降低得分期望值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Step1: </a:t>
            </a:r>
            <a:r>
              <a:rPr lang="zh-TW" altLang="en-US" dirty="0"/>
              <a:t>得分機率矩陣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Q:</a:t>
            </a:r>
            <a:r>
              <a:rPr lang="zh-TW" altLang="en-US" dirty="0"/>
              <a:t> 既然短打會降低得分期望值，所以不應該使用短打戰術？</a:t>
            </a:r>
            <a:endParaRPr lang="en-US" altLang="zh-TW" dirty="0"/>
          </a:p>
          <a:p>
            <a:r>
              <a:rPr lang="en-US" altLang="zh-TW" dirty="0"/>
              <a:t>A:</a:t>
            </a:r>
            <a:r>
              <a:rPr lang="zh-TW" altLang="en-US" dirty="0"/>
              <a:t> </a:t>
            </a:r>
            <a:r>
              <a:rPr lang="zh-TW" altLang="en-US" i="0" dirty="0"/>
              <a:t>用得分期望值衡量短打的價值並不合理。</a:t>
            </a:r>
            <a:endParaRPr lang="en-US" altLang="zh-TW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i="0" dirty="0"/>
              <a:t>棒球比賽重點是贏球</a:t>
            </a:r>
            <a:endParaRPr lang="en-US" altLang="zh-TW" i="0" dirty="0"/>
          </a:p>
          <a:p>
            <a:pPr marL="0" indent="0"/>
            <a:r>
              <a:rPr lang="zh-TW" altLang="en-US" dirty="0"/>
              <a:t>      </a:t>
            </a:r>
            <a:r>
              <a:rPr lang="en-US" altLang="zh-TW" dirty="0"/>
              <a:t>(e.g. </a:t>
            </a:r>
            <a:r>
              <a:rPr lang="zh-TW" altLang="en-US" dirty="0"/>
              <a:t>九局下半雙方平手，得到</a:t>
            </a:r>
            <a:r>
              <a:rPr lang="en-US" altLang="zh-TW" dirty="0"/>
              <a:t>1</a:t>
            </a:r>
            <a:r>
              <a:rPr lang="zh-TW" altLang="en-US" dirty="0"/>
              <a:t>分即可獲勝，關鍵是得分的機率而非得分的期望值</a:t>
            </a:r>
            <a:r>
              <a:rPr lang="en-US" altLang="zh-TW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i="0" dirty="0"/>
              <a:t>因此，我們需要</a:t>
            </a:r>
            <a:r>
              <a:rPr lang="en-US" altLang="zh-TW" i="0" dirty="0"/>
              <a:t>24</a:t>
            </a:r>
            <a:r>
              <a:rPr lang="zh-TW" altLang="en-US" i="0" dirty="0"/>
              <a:t>種狀況下，得到不同分數的機率，命名為得分機率矩陣</a:t>
            </a:r>
            <a:endParaRPr lang="en-US" altLang="zh-TW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i="0" dirty="0"/>
              <a:t>使用以下兩組數據：</a:t>
            </a:r>
            <a:endParaRPr lang="en-US" altLang="zh-TW" i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A6C25C2-DFF4-469C-A7E1-5C5CDDC0F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50021"/>
              </p:ext>
            </p:extLst>
          </p:nvPr>
        </p:nvGraphicFramePr>
        <p:xfrm>
          <a:off x="1241887" y="4084303"/>
          <a:ext cx="1013040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9686">
                  <a:extLst>
                    <a:ext uri="{9D8B030D-6E8A-4147-A177-3AD203B41FA5}">
                      <a16:colId xmlns:a16="http://schemas.microsoft.com/office/drawing/2014/main" val="3990681937"/>
                    </a:ext>
                  </a:extLst>
                </a:gridCol>
                <a:gridCol w="4873841">
                  <a:extLst>
                    <a:ext uri="{9D8B030D-6E8A-4147-A177-3AD203B41FA5}">
                      <a16:colId xmlns:a16="http://schemas.microsoft.com/office/drawing/2014/main" val="642168361"/>
                    </a:ext>
                  </a:extLst>
                </a:gridCol>
                <a:gridCol w="3346881">
                  <a:extLst>
                    <a:ext uri="{9D8B030D-6E8A-4147-A177-3AD203B41FA5}">
                      <a16:colId xmlns:a16="http://schemas.microsoft.com/office/drawing/2014/main" val="466694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缺點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83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MLB(1957-2015)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資料量大，且不需自行統計，可信度高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資料較老舊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0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中信兄弟</a:t>
                      </a: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(2022)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較新，可用來檢驗國內職棒是否適用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MLB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需自行統計，可能會有雜訊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877450"/>
                  </a:ext>
                </a:extLst>
              </a:tr>
            </a:tbl>
          </a:graphicData>
        </a:graphic>
      </p:graphicFrame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4486BC66-E171-4B65-B5AF-FBCB4A3742D3}"/>
              </a:ext>
            </a:extLst>
          </p:cNvPr>
          <p:cNvSpPr/>
          <p:nvPr/>
        </p:nvSpPr>
        <p:spPr>
          <a:xfrm>
            <a:off x="2272683" y="5592932"/>
            <a:ext cx="3684234" cy="994299"/>
          </a:xfrm>
          <a:prstGeom prst="wedgeRoundRectCallout">
            <a:avLst>
              <a:gd name="adj1" fmla="val -53645"/>
              <a:gd name="adj2" fmla="val -962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由於去年兄弟是短打最多的球隊，我們選擇他來作為中職的樣本</a:t>
            </a:r>
          </a:p>
        </p:txBody>
      </p:sp>
      <p:pic>
        <p:nvPicPr>
          <p:cNvPr id="2050" name="Picture 2" descr="林威助Fans - 這張有點把威助教練畫得比本人帥🥰😎🤣 ✏️：Instagram @wan_0000... | Facebook">
            <a:extLst>
              <a:ext uri="{FF2B5EF4-FFF2-40B4-BE49-F238E27FC236}">
                <a16:creationId xmlns:a16="http://schemas.microsoft.com/office/drawing/2014/main" id="{9E182EB5-8F3E-4913-8793-BACBEBE2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34" y="5301652"/>
            <a:ext cx="1565816" cy="150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28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7B4F1E18-56DC-493A-8E91-41CF94CD33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728443"/>
                  </p:ext>
                </p:extLst>
              </p:nvPr>
            </p:nvGraphicFramePr>
            <p:xfrm>
              <a:off x="462916" y="1359780"/>
              <a:ext cx="9922677" cy="5422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3527">
                      <a:extLst>
                        <a:ext uri="{9D8B030D-6E8A-4147-A177-3AD203B41FA5}">
                          <a16:colId xmlns:a16="http://schemas.microsoft.com/office/drawing/2014/main" val="1914279539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78631285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36934361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74331028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2267204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33663230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0997492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974011446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99037508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62255333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4171362426"/>
                        </a:ext>
                      </a:extLst>
                    </a:gridCol>
                  </a:tblGrid>
                  <a:tr h="536242">
                    <a:tc rowSpan="2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 out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MLB(1957-2015)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2022 </a:t>
                          </a:r>
                          <a:r>
                            <a:rPr lang="zh-TW" altLang="en-US" dirty="0"/>
                            <a:t>中信兄弟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38751"/>
                      </a:ext>
                    </a:extLst>
                  </a:tr>
                  <a:tr h="536242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P(4</a:t>
                          </a:r>
                          <a:r>
                            <a:rPr lang="zh-TW" altLang="en-US" dirty="0"/>
                            <a:t>分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P(4</a:t>
                          </a:r>
                          <a:r>
                            <a:rPr lang="zh-TW" altLang="en-US" dirty="0"/>
                            <a:t>分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856733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0.72668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0.148831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0.068562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0.031466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0.024461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0.734995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0.133887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0.072946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0.026777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0.031394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419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0.573731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0.187419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0.124132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0.061981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0.052736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0.557927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0.17378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0.146341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0.042683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0.079268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460100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0.379114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0.352341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0.140208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0.069964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0.058372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0.358491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0.377358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0.169811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0.075472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0.018868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0727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0.173323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0.542497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0.148895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0.073042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0.062243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</a:t>
                          </a:r>
                        </a:p>
                      </a:txBody>
                      <a:tcPr marL="7620" marR="7620" marT="7620" marB="0" anchor="ctr">
                        <a:solidFill>
                          <a:srgbClr val="FF5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0.571429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5984479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0.363336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0.226839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0.166219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0.123382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0.120225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0.34375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0.135417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0.21875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0.083333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0.21875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62861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0.142117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0.433157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0.17466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0.1272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0.122865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0.057143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0.114286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69631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0.147879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0.259915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0.30675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0.143998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0.141458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0.133333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0.266667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0.266667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0.133333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82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0.133989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0.262258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0.209376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0.151528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0.242849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0.136364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0.272727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0.272727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0.136364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0.181818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700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7B4F1E18-56DC-493A-8E91-41CF94CD33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728443"/>
                  </p:ext>
                </p:extLst>
              </p:nvPr>
            </p:nvGraphicFramePr>
            <p:xfrm>
              <a:off x="462916" y="1359780"/>
              <a:ext cx="9922677" cy="5422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3527">
                      <a:extLst>
                        <a:ext uri="{9D8B030D-6E8A-4147-A177-3AD203B41FA5}">
                          <a16:colId xmlns:a16="http://schemas.microsoft.com/office/drawing/2014/main" val="1914279539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78631285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36934361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74331028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2267204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33663230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0997492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974011446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99037508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62255333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4171362426"/>
                        </a:ext>
                      </a:extLst>
                    </a:gridCol>
                  </a:tblGrid>
                  <a:tr h="536242">
                    <a:tc rowSpan="2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 out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MLB(1957-2015)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2022 </a:t>
                          </a:r>
                          <a:r>
                            <a:rPr lang="zh-TW" altLang="en-US" dirty="0"/>
                            <a:t>中信兄弟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38751"/>
                      </a:ext>
                    </a:extLst>
                  </a:tr>
                  <a:tr h="536242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519178" t="-105682" r="-498630" b="-8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24138" t="-105682" r="-1379" b="-8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856733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0.72668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0.148831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0.068562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0.031466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0.024461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0.734995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0.133887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0.072946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0.026777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0.031394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419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0.573731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0.187419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0.124132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0.061981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0.052736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0.557927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0.17378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0.146341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0.042683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0.079268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460100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0.379114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0.352341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0.140208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0.069964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0.058372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0.358491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0.377358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0.169811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0.075472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0.018868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0727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0.173323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0.542497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0.148895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0.073042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0.062243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</a:t>
                          </a:r>
                        </a:p>
                      </a:txBody>
                      <a:tcPr marL="7620" marR="7620" marT="7620" marB="0" anchor="ctr">
                        <a:solidFill>
                          <a:srgbClr val="FF5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0.571429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5984479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0.363336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0.226839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0.166219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0.123382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0.120225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0.34375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0.135417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0.21875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0.083333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0.21875</a:t>
                          </a:r>
                        </a:p>
                      </a:txBody>
                      <a:tcPr marL="7620" marR="7620" marT="762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62861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0.142117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0.433157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0.17466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0.1272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0.122865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0.142857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0.057143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0.114286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69631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0.147879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0.259915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0.30675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0.143998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0.141458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0.133333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0.266667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0.266667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0.133333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82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0.133989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0.262258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0.209376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0.151528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0.242849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0.136364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0.272727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0.272727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0.136364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0.181818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700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9596" y="229935"/>
            <a:ext cx="10972800" cy="798568"/>
          </a:xfrm>
        </p:spPr>
        <p:txBody>
          <a:bodyPr/>
          <a:lstStyle/>
          <a:p>
            <a:r>
              <a:rPr lang="en-US" altLang="zh-TW" dirty="0"/>
              <a:t>Step1: </a:t>
            </a:r>
            <a:r>
              <a:rPr lang="zh-TW" altLang="en-US" dirty="0"/>
              <a:t>得分機率矩陣</a:t>
            </a:r>
            <a:endParaRPr lang="ko-KR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BE2EFC-FF8E-465B-8539-00C70F68B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14" y="2483316"/>
            <a:ext cx="485680" cy="4260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3DC2C4-FFB3-4ED6-B38A-9A16E6ADC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14" y="2984360"/>
            <a:ext cx="485681" cy="43125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B3BCFFC-79AF-48D8-B07E-181AE1917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15" y="3545216"/>
            <a:ext cx="486282" cy="4260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718E5D-C901-4C5C-89B0-5F79DDA40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214" y="4078166"/>
            <a:ext cx="485680" cy="4411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04480EE-4592-4487-8F78-B314D922A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214" y="4629729"/>
            <a:ext cx="485681" cy="45942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4C75BDA-5B91-483B-9941-FA5C7ED92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54" y="5173178"/>
            <a:ext cx="495214" cy="4591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224D7C9-3FED-4599-9A7E-9E3E605B2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841" y="5724739"/>
            <a:ext cx="528630" cy="4312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E087710-0573-4904-9A77-F859BB572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333" y="6258176"/>
            <a:ext cx="485680" cy="445943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B7C913EF-0357-47BA-A125-D19975839BBD}"/>
              </a:ext>
            </a:extLst>
          </p:cNvPr>
          <p:cNvSpPr/>
          <p:nvPr/>
        </p:nvSpPr>
        <p:spPr>
          <a:xfrm>
            <a:off x="1529192" y="2414726"/>
            <a:ext cx="8856401" cy="569634"/>
          </a:xfrm>
          <a:prstGeom prst="frame">
            <a:avLst>
              <a:gd name="adj1" fmla="val 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圖說文字: 折線 18">
            <a:extLst>
              <a:ext uri="{FF2B5EF4-FFF2-40B4-BE49-F238E27FC236}">
                <a16:creationId xmlns:a16="http://schemas.microsoft.com/office/drawing/2014/main" id="{26173840-2F25-42AC-A5CC-CA9BB5081F9C}"/>
              </a:ext>
            </a:extLst>
          </p:cNvPr>
          <p:cNvSpPr/>
          <p:nvPr/>
        </p:nvSpPr>
        <p:spPr>
          <a:xfrm>
            <a:off x="6480699" y="229935"/>
            <a:ext cx="3009530" cy="798568"/>
          </a:xfrm>
          <a:prstGeom prst="borderCallout2">
            <a:avLst>
              <a:gd name="adj1" fmla="val 50131"/>
              <a:gd name="adj2" fmla="val -614"/>
              <a:gd name="adj3" fmla="val 77891"/>
              <a:gd name="adj4" fmla="val -8246"/>
              <a:gd name="adj5" fmla="val 281474"/>
              <a:gd name="adj6" fmla="val -171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從每局初始狀態可以看出，兩資料得分分布相近</a:t>
            </a:r>
          </a:p>
        </p:txBody>
      </p:sp>
      <p:sp>
        <p:nvSpPr>
          <p:cNvPr id="20" name="圖說文字: 折線 19">
            <a:extLst>
              <a:ext uri="{FF2B5EF4-FFF2-40B4-BE49-F238E27FC236}">
                <a16:creationId xmlns:a16="http://schemas.microsoft.com/office/drawing/2014/main" id="{D4934D9B-D768-48B9-9085-BAB049386585}"/>
              </a:ext>
            </a:extLst>
          </p:cNvPr>
          <p:cNvSpPr/>
          <p:nvPr/>
        </p:nvSpPr>
        <p:spPr>
          <a:xfrm>
            <a:off x="10530396" y="2414726"/>
            <a:ext cx="1600940" cy="1384917"/>
          </a:xfrm>
          <a:prstGeom prst="borderCallout2">
            <a:avLst>
              <a:gd name="adj1" fmla="val 47654"/>
              <a:gd name="adj2" fmla="val 543"/>
              <a:gd name="adj3" fmla="val 108118"/>
              <a:gd name="adj4" fmla="val -8494"/>
              <a:gd name="adj5" fmla="val 119632"/>
              <a:gd name="adj6" fmla="val -238572"/>
            </a:avLst>
          </a:prstGeom>
          <a:solidFill>
            <a:srgbClr val="FF5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整年兄弟只遇到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次此狀況，樣本過小導致極端情形發生</a:t>
            </a:r>
          </a:p>
        </p:txBody>
      </p:sp>
      <p:sp>
        <p:nvSpPr>
          <p:cNvPr id="22" name="語音泡泡: 圓角矩形 21">
            <a:extLst>
              <a:ext uri="{FF2B5EF4-FFF2-40B4-BE49-F238E27FC236}">
                <a16:creationId xmlns:a16="http://schemas.microsoft.com/office/drawing/2014/main" id="{6730CBC2-2609-4721-837D-04B9298710D4}"/>
              </a:ext>
            </a:extLst>
          </p:cNvPr>
          <p:cNvSpPr/>
          <p:nvPr/>
        </p:nvSpPr>
        <p:spPr>
          <a:xfrm>
            <a:off x="10453456" y="5246122"/>
            <a:ext cx="1677880" cy="1012054"/>
          </a:xfrm>
          <a:prstGeom prst="wedgeRoundRectCallout">
            <a:avLst>
              <a:gd name="adj1" fmla="val -51838"/>
              <a:gd name="adj2" fmla="val -86622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兄弟在此狀況打得特別好</a:t>
            </a:r>
          </a:p>
        </p:txBody>
      </p:sp>
    </p:spTree>
    <p:extLst>
      <p:ext uri="{BB962C8B-B14F-4D97-AF65-F5344CB8AC3E}">
        <p14:creationId xmlns:p14="http://schemas.microsoft.com/office/powerpoint/2010/main" val="1627281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7B4F1E18-56DC-493A-8E91-41CF94CD33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740417"/>
                  </p:ext>
                </p:extLst>
              </p:nvPr>
            </p:nvGraphicFramePr>
            <p:xfrm>
              <a:off x="462916" y="1359780"/>
              <a:ext cx="9915080" cy="5422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3527">
                      <a:extLst>
                        <a:ext uri="{9D8B030D-6E8A-4147-A177-3AD203B41FA5}">
                          <a16:colId xmlns:a16="http://schemas.microsoft.com/office/drawing/2014/main" val="1914279539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78631285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36934361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74331028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2267204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33663230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0997492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974011446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99037508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622553332"/>
                        </a:ext>
                      </a:extLst>
                    </a:gridCol>
                    <a:gridCol w="877318">
                      <a:extLst>
                        <a:ext uri="{9D8B030D-6E8A-4147-A177-3AD203B41FA5}">
                          <a16:colId xmlns:a16="http://schemas.microsoft.com/office/drawing/2014/main" val="4171362426"/>
                        </a:ext>
                      </a:extLst>
                    </a:gridCol>
                  </a:tblGrid>
                  <a:tr h="536242">
                    <a:tc rowSpan="2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 out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MLB(1957-2015)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2022 </a:t>
                          </a:r>
                          <a:r>
                            <a:rPr lang="zh-TW" altLang="en-US" dirty="0"/>
                            <a:t>中信兄弟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38751"/>
                      </a:ext>
                    </a:extLst>
                  </a:tr>
                  <a:tr h="536242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P(4</a:t>
                          </a:r>
                          <a:r>
                            <a:rPr lang="zh-TW" altLang="en-US" dirty="0"/>
                            <a:t>分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P(4</a:t>
                          </a:r>
                          <a:r>
                            <a:rPr lang="zh-TW" altLang="en-US" dirty="0"/>
                            <a:t>分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oMath>
                          </a14:m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856733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0.841498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0.094717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0.038652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0.015407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0.009726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0.853964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0.090403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0.030598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0.013908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0.011127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419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0.727392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0.126358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0.085255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0.036465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0.024529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0.730114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0.122159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0.085227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0.036932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0.025568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460100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0.586263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0.250983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0.094298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0.041175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0.027281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0.536765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0.286765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0.102941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0.036765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0.036765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0727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0.340847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0.487995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0.098208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0.043393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0.029558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0.411765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0.411765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0.088235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0.029412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0.058824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5984479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0.57171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0.170542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0.113376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0.084486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0.059886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0.544715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0.121951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0.146341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0.073171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0.113821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62861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0.34298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0.385637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0.123394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0.085647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0.062342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0.352941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0.341176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0.164706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0.070588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0.070588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69631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0.320294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0.270978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0.231462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0.095214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0.082052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0.288462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0.230769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0.269231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0.115385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0.096154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82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0.328329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0.262363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0.162809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0.105298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0.141202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0.333333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0.259259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0.185185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0.055556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0.166667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700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7B4F1E18-56DC-493A-8E91-41CF94CD33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740417"/>
                  </p:ext>
                </p:extLst>
              </p:nvPr>
            </p:nvGraphicFramePr>
            <p:xfrm>
              <a:off x="462916" y="1359780"/>
              <a:ext cx="9915080" cy="5422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3527">
                      <a:extLst>
                        <a:ext uri="{9D8B030D-6E8A-4147-A177-3AD203B41FA5}">
                          <a16:colId xmlns:a16="http://schemas.microsoft.com/office/drawing/2014/main" val="1914279539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78631285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36934361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74331028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22672042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336632300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09974924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974011446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1899037508"/>
                        </a:ext>
                      </a:extLst>
                    </a:gridCol>
                    <a:gridCol w="884915">
                      <a:extLst>
                        <a:ext uri="{9D8B030D-6E8A-4147-A177-3AD203B41FA5}">
                          <a16:colId xmlns:a16="http://schemas.microsoft.com/office/drawing/2014/main" val="2622553332"/>
                        </a:ext>
                      </a:extLst>
                    </a:gridCol>
                    <a:gridCol w="877318">
                      <a:extLst>
                        <a:ext uri="{9D8B030D-6E8A-4147-A177-3AD203B41FA5}">
                          <a16:colId xmlns:a16="http://schemas.microsoft.com/office/drawing/2014/main" val="4171362426"/>
                        </a:ext>
                      </a:extLst>
                    </a:gridCol>
                  </a:tblGrid>
                  <a:tr h="536242">
                    <a:tc rowSpan="2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 out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MLB(1957-2015)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2022 </a:t>
                          </a:r>
                          <a:r>
                            <a:rPr lang="zh-TW" altLang="en-US" dirty="0"/>
                            <a:t>中信兄弟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38751"/>
                      </a:ext>
                    </a:extLst>
                  </a:tr>
                  <a:tr h="536242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519178" t="-105682" r="-497945" b="-8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P(0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P(1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P(2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P(3</a:t>
                          </a:r>
                          <a:r>
                            <a:rPr lang="zh-TW" altLang="en-US" dirty="0"/>
                            <a:t>分</a:t>
                          </a:r>
                          <a:r>
                            <a:rPr lang="en-US" altLang="zh-TW" dirty="0"/>
                            <a:t>)</a:t>
                          </a:r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1031250" t="-105682" r="-1389" b="-8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5856733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0.841498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0.094717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0.038652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0.015407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0.009726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0.853964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0.090403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0.030598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0.013908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0.011127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419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0.727392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0.126358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0.085255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0.036465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0.024529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0.730114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0.122159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0.085227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0.036932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0.025568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460100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0.586263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0.250983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0.094298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0.041175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0.027281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0.536765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0.286765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0.102941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0.036765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0.036765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0727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0.340847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0.487995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0.098208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0.043393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0.029558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0.411765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0.411765</a:t>
                          </a:r>
                        </a:p>
                      </a:txBody>
                      <a:tcPr marL="7620" marR="7620" marT="7620" marB="0"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0.088235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0.029412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0.058824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5984479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0.57171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0.170542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0.113376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0.084486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0.059886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0.544715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0.121951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0.146341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0.073171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0.113821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628618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0.34298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0.385637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0.123394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0.085647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0.062342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0.352941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0.341176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0.164706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0.070588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0.070588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696312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0.320294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0.270978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0.231462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0.095214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0.082052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0.288462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0.230769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0.269231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0.115385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0.096154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9982185"/>
                      </a:ext>
                    </a:extLst>
                  </a:tr>
                  <a:tr h="543691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0.328329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0.262363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0.162809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0.105298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0.141202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0.333333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0.259259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0.185185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0.055556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altLang="zh-TW" sz="14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Segoe UI Semibold" panose="020B0702040204020203" pitchFamily="34" charset="0"/>
                              <a:ea typeface="新細明體" panose="02020500000000000000" pitchFamily="18" charset="-120"/>
                              <a:cs typeface="Segoe UI Semibold" panose="020B0702040204020203" pitchFamily="34" charset="0"/>
                            </a:rPr>
                            <a:t>0.166667</a:t>
                          </a:r>
                        </a:p>
                      </a:txBody>
                      <a:tcPr marL="7620" marR="7620" marT="7620" marB="0"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700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9596" y="229935"/>
            <a:ext cx="10972800" cy="798568"/>
          </a:xfrm>
        </p:spPr>
        <p:txBody>
          <a:bodyPr/>
          <a:lstStyle/>
          <a:p>
            <a:r>
              <a:rPr lang="en-US" altLang="zh-TW" dirty="0"/>
              <a:t>Step1: </a:t>
            </a:r>
            <a:r>
              <a:rPr lang="zh-TW" altLang="en-US" dirty="0"/>
              <a:t>得分機率矩陣</a:t>
            </a:r>
            <a:endParaRPr lang="ko-KR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F5DFC79-FEFF-4ABC-898E-A29AD5B8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84" y="6275075"/>
            <a:ext cx="486233" cy="44320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9217872-F229-4E60-A754-2353FA326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84" y="5752834"/>
            <a:ext cx="508035" cy="43480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5CA6891-5EBD-4053-ACF8-87539BE4B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84" y="5214237"/>
            <a:ext cx="468071" cy="41606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2B01C84-981C-4761-9F08-9BCF4D55D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45" y="4674920"/>
            <a:ext cx="504395" cy="43168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A524879-675D-4228-9A30-189D03BF4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46" y="4093937"/>
            <a:ext cx="504396" cy="45176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F489A01-85D1-4377-89C1-E341875865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45" y="3563167"/>
            <a:ext cx="508035" cy="41606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BF49EEF-388F-421D-97C0-F031678DA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045" y="3006593"/>
            <a:ext cx="508035" cy="43421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FCA0FBB-F1B4-4067-9CAB-344BA84D8C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045" y="2462921"/>
            <a:ext cx="504395" cy="434218"/>
          </a:xfrm>
          <a:prstGeom prst="rect">
            <a:avLst/>
          </a:prstGeom>
        </p:spPr>
      </p:pic>
      <p:sp>
        <p:nvSpPr>
          <p:cNvPr id="3" name="圖說文字: 折線 2">
            <a:extLst>
              <a:ext uri="{FF2B5EF4-FFF2-40B4-BE49-F238E27FC236}">
                <a16:creationId xmlns:a16="http://schemas.microsoft.com/office/drawing/2014/main" id="{DAE98FAF-3B8F-4E01-B2D2-3845829EDFA0}"/>
              </a:ext>
            </a:extLst>
          </p:cNvPr>
          <p:cNvSpPr/>
          <p:nvPr/>
        </p:nvSpPr>
        <p:spPr>
          <a:xfrm>
            <a:off x="10450696" y="2665314"/>
            <a:ext cx="1741304" cy="1116775"/>
          </a:xfrm>
          <a:prstGeom prst="borderCallout2">
            <a:avLst>
              <a:gd name="adj1" fmla="val 61940"/>
              <a:gd name="adj2" fmla="val 1313"/>
              <a:gd name="adj3" fmla="val 72971"/>
              <a:gd name="adj4" fmla="val -148791"/>
              <a:gd name="adj5" fmla="val 125169"/>
              <a:gd name="adj6" fmla="val -156326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兄弟在此情形，得分機率偏低</a:t>
            </a:r>
          </a:p>
        </p:txBody>
      </p:sp>
    </p:spTree>
    <p:extLst>
      <p:ext uri="{BB962C8B-B14F-4D97-AF65-F5344CB8AC3E}">
        <p14:creationId xmlns:p14="http://schemas.microsoft.com/office/powerpoint/2010/main" val="139117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27670</TotalTime>
  <Words>5492</Words>
  <Application>Microsoft Office PowerPoint</Application>
  <PresentationFormat>寬螢幕</PresentationFormat>
  <Paragraphs>1762</Paragraphs>
  <Slides>39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5" baseType="lpstr">
      <vt:lpstr>Fira Sans Extra Condensed Medium</vt:lpstr>
      <vt:lpstr>굴림</vt:lpstr>
      <vt:lpstr>굴림체</vt:lpstr>
      <vt:lpstr>맑은 고딕</vt:lpstr>
      <vt:lpstr>Noto Sans</vt:lpstr>
      <vt:lpstr>Roboto</vt:lpstr>
      <vt:lpstr>微軟正黑體</vt:lpstr>
      <vt:lpstr>新細明體</vt:lpstr>
      <vt:lpstr>新細明體</vt:lpstr>
      <vt:lpstr>Arial</vt:lpstr>
      <vt:lpstr>Calibri</vt:lpstr>
      <vt:lpstr>Calibri Light</vt:lpstr>
      <vt:lpstr>Cambria Math</vt:lpstr>
      <vt:lpstr>Segoe UI Semibold</vt:lpstr>
      <vt:lpstr>Wingdings</vt:lpstr>
      <vt:lpstr>Office 佈景主題</vt:lpstr>
      <vt:lpstr>PowerPoint 簡報</vt:lpstr>
      <vt:lpstr>想像你是總教練…</vt:lpstr>
      <vt:lpstr>目錄</vt:lpstr>
      <vt:lpstr>PowerPoint 簡報</vt:lpstr>
      <vt:lpstr>研究方法</vt:lpstr>
      <vt:lpstr>Step1: 得分期望值矩陣</vt:lpstr>
      <vt:lpstr>Step1: 得分機率矩陣</vt:lpstr>
      <vt:lpstr>Step1: 得分機率矩陣</vt:lpstr>
      <vt:lpstr>Step1: 得分機率矩陣</vt:lpstr>
      <vt:lpstr>Step1: 得分機率矩陣</vt:lpstr>
      <vt:lpstr>Step2: 短打轉換矩陣</vt:lpstr>
      <vt:lpstr>Step2: 選擇進攻方式</vt:lpstr>
      <vt:lpstr>Step3: 預期勝率矩陣</vt:lpstr>
      <vt:lpstr>Step3: 預期勝率矩陣</vt:lpstr>
      <vt:lpstr>Step3: 預期勝率曲線</vt:lpstr>
      <vt:lpstr>PowerPoint 簡報</vt:lpstr>
      <vt:lpstr>計算範例1: 9下0出局1壘有人</vt:lpstr>
      <vt:lpstr>計算範例2: 8上0出局12壘有人</vt:lpstr>
      <vt:lpstr>狀況解讀</vt:lpstr>
      <vt:lpstr>執行結果</vt:lpstr>
      <vt:lpstr>執行結果</vt:lpstr>
      <vt:lpstr>執行結果</vt:lpstr>
      <vt:lpstr>執行結果</vt:lpstr>
      <vt:lpstr>結論</vt:lpstr>
      <vt:lpstr>PowerPoint 簡報</vt:lpstr>
      <vt:lpstr>追平分在打擊區的短打有多傷</vt:lpstr>
      <vt:lpstr>WBC 日本 vs 墨西哥 (2023/3/21)</vt:lpstr>
      <vt:lpstr>突破僵局制到底該不該點？</vt:lpstr>
      <vt:lpstr>突破僵局制到底該不該點？</vt:lpstr>
      <vt:lpstr>PowerPoint 簡報</vt:lpstr>
      <vt:lpstr>其他應用</vt:lpstr>
      <vt:lpstr>盜壘</vt:lpstr>
      <vt:lpstr>敬遠</vt:lpstr>
      <vt:lpstr>界外飛球到底該不該接</vt:lpstr>
      <vt:lpstr>PowerPoint 簡報</vt:lpstr>
      <vt:lpstr>Github repo</vt:lpstr>
      <vt:lpstr>網站</vt:lpstr>
      <vt:lpstr>參考資料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陳楷元</dc:creator>
  <cp:lastModifiedBy>陳楷元</cp:lastModifiedBy>
  <cp:revision>144</cp:revision>
  <dcterms:created xsi:type="dcterms:W3CDTF">2023-07-13T03:04:22Z</dcterms:created>
  <dcterms:modified xsi:type="dcterms:W3CDTF">2023-09-04T02:15:03Z</dcterms:modified>
</cp:coreProperties>
</file>